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comments/modernComment_12F_E3A74A54.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688" r:id="rId5"/>
    <p:sldMasterId id="2147483674" r:id="rId6"/>
  </p:sldMasterIdLst>
  <p:notesMasterIdLst>
    <p:notesMasterId r:id="rId52"/>
  </p:notesMasterIdLst>
  <p:sldIdLst>
    <p:sldId id="257" r:id="rId7"/>
    <p:sldId id="2076137287" r:id="rId8"/>
    <p:sldId id="297" r:id="rId9"/>
    <p:sldId id="303" r:id="rId10"/>
    <p:sldId id="305" r:id="rId11"/>
    <p:sldId id="298" r:id="rId12"/>
    <p:sldId id="258" r:id="rId13"/>
    <p:sldId id="259" r:id="rId14"/>
    <p:sldId id="299" r:id="rId15"/>
    <p:sldId id="2076137285" r:id="rId16"/>
    <p:sldId id="290" r:id="rId17"/>
    <p:sldId id="278" r:id="rId18"/>
    <p:sldId id="294" r:id="rId19"/>
    <p:sldId id="284" r:id="rId20"/>
    <p:sldId id="285" r:id="rId21"/>
    <p:sldId id="292" r:id="rId22"/>
    <p:sldId id="293" r:id="rId23"/>
    <p:sldId id="2076137288" r:id="rId24"/>
    <p:sldId id="286" r:id="rId25"/>
    <p:sldId id="274" r:id="rId26"/>
    <p:sldId id="296" r:id="rId27"/>
    <p:sldId id="287" r:id="rId28"/>
    <p:sldId id="281" r:id="rId29"/>
    <p:sldId id="2076137286" r:id="rId30"/>
    <p:sldId id="295" r:id="rId31"/>
    <p:sldId id="262" r:id="rId32"/>
    <p:sldId id="2076137284" r:id="rId33"/>
    <p:sldId id="263" r:id="rId34"/>
    <p:sldId id="288" r:id="rId35"/>
    <p:sldId id="260" r:id="rId36"/>
    <p:sldId id="291" r:id="rId37"/>
    <p:sldId id="302" r:id="rId38"/>
    <p:sldId id="264" r:id="rId39"/>
    <p:sldId id="265" r:id="rId40"/>
    <p:sldId id="266" r:id="rId41"/>
    <p:sldId id="267" r:id="rId42"/>
    <p:sldId id="268" r:id="rId43"/>
    <p:sldId id="275" r:id="rId44"/>
    <p:sldId id="276" r:id="rId45"/>
    <p:sldId id="269" r:id="rId46"/>
    <p:sldId id="270" r:id="rId47"/>
    <p:sldId id="271" r:id="rId48"/>
    <p:sldId id="272" r:id="rId49"/>
    <p:sldId id="273" r:id="rId50"/>
    <p:sldId id="300"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onsolas" panose="020B0609020204030204" pitchFamily="49" charset="0"/>
      <p:regular r:id="rId59"/>
      <p:bold r:id="rId60"/>
      <p:italic r:id="rId61"/>
      <p:boldItalic r:id="rId62"/>
    </p:embeddedFont>
    <p:embeddedFont>
      <p:font typeface="Lato Regular" panose="020B0604020202020204" charset="0"/>
      <p:regular r:id="rId63"/>
    </p:embeddedFont>
    <p:embeddedFont>
      <p:font typeface="Open Sans" panose="020B0604020202020204"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Selawik Semibold" panose="020B0702040204020203" pitchFamily="34" charset="0"/>
      <p:bold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704B03-8B20-402F-84F0-A5236B97DB61}">
          <p14:sldIdLst>
            <p14:sldId id="257"/>
          </p14:sldIdLst>
        </p14:section>
        <p14:section name="Intro and value props" id="{A2BFDC77-B494-4B1F-9A19-0553ADEE5E08}">
          <p14:sldIdLst>
            <p14:sldId id="2076137287"/>
          </p14:sldIdLst>
        </p14:section>
        <p14:section name="Using codespaces" id="{09F08070-E197-45CA-9C53-6AFFE8C7891C}">
          <p14:sldIdLst>
            <p14:sldId id="297"/>
            <p14:sldId id="303"/>
            <p14:sldId id="305"/>
            <p14:sldId id="298"/>
            <p14:sldId id="258"/>
            <p14:sldId id="259"/>
            <p14:sldId id="299"/>
            <p14:sldId id="2076137285"/>
          </p14:sldIdLst>
        </p14:section>
        <p14:section name="Customizations - Setting up the repo" id="{FD9B726C-112D-4359-A632-78A5D23580C9}">
          <p14:sldIdLst>
            <p14:sldId id="290"/>
            <p14:sldId id="278"/>
            <p14:sldId id="294"/>
            <p14:sldId id="284"/>
            <p14:sldId id="285"/>
            <p14:sldId id="292"/>
            <p14:sldId id="293"/>
            <p14:sldId id="2076137288"/>
            <p14:sldId id="286"/>
            <p14:sldId id="274"/>
            <p14:sldId id="296"/>
            <p14:sldId id="287"/>
            <p14:sldId id="281"/>
            <p14:sldId id="2076137286"/>
            <p14:sldId id="295"/>
          </p14:sldIdLst>
        </p14:section>
        <p14:section name="Outro" id="{512D4659-E605-4FBF-81C4-572640578AC6}">
          <p14:sldIdLst>
            <p14:sldId id="262"/>
            <p14:sldId id="2076137284"/>
            <p14:sldId id="263"/>
          </p14:sldIdLst>
        </p14:section>
        <p14:section name="Backup" id="{BFBB9CFB-05CF-4718-BC40-E091DF47FEFC}">
          <p14:sldIdLst>
            <p14:sldId id="288"/>
            <p14:sldId id="260"/>
            <p14:sldId id="291"/>
            <p14:sldId id="302"/>
            <p14:sldId id="264"/>
            <p14:sldId id="265"/>
            <p14:sldId id="266"/>
            <p14:sldId id="267"/>
            <p14:sldId id="268"/>
            <p14:sldId id="275"/>
            <p14:sldId id="276"/>
            <p14:sldId id="269"/>
            <p14:sldId id="270"/>
            <p14:sldId id="271"/>
            <p14:sldId id="272"/>
            <p14:sldId id="273"/>
            <p14:sldId id="30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FB5945-4A8E-2319-343A-BBF9DAF36485}" name="Sachin Thakur" initials="ST" userId="S::sathaku@microsoft.com::361dd889-2488-4f25-b81e-6a67b8546d7e" providerId="AD"/>
  <p188:author id="{B5C1A99A-B5B0-C28B-DB46-478D00410810}" name="Vix Rian" initials="VR" userId="S::vicushin@microsoft.com::89337adc-1c76-40db-8fb5-839b1f30a9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EFFFF"/>
    <a:srgbClr val="0269B5"/>
    <a:srgbClr val="FDF0DA"/>
    <a:srgbClr val="666666"/>
    <a:srgbClr val="442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065055-2519-4876-8A75-C99691EE0630}" v="7" vWet="9" dt="2020-11-11T01:06:17.330"/>
    <p1510:client id="{998F77D5-BE1E-4244-A60A-3716D4AA6333}" v="2562" dt="2020-11-11T01:34:14.601"/>
    <p1510:client id="{A950A53B-1D4A-41C7-918C-78C9C2647A56}" v="920" dt="2020-11-11T04:09:04.118"/>
    <p1510:client id="{D540D098-1C21-43F7-8D8E-EDF5B99D8360}" v="8" dt="2020-11-11T01:10:00.553"/>
    <p1510:client id="{DC0A316C-60E4-422B-B57C-1D6F2D852741}" v="4" dt="2020-11-11T01:06:11.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9.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14_A1C821E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02F_9CF62AE7.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80000021_BEE065D9.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F_E3A74A54.xml><?xml version="1.0" encoding="utf-8"?>
<p188:cmLst xmlns:a="http://schemas.openxmlformats.org/drawingml/2006/main" xmlns:r="http://schemas.openxmlformats.org/officeDocument/2006/relationships" xmlns:p188="http://schemas.microsoft.com/office/powerpoint/2018/8/main">
  <p188:cm id="{D59CAE16-69F8-4806-8DAC-1D9274084CAB}" authorId="{80FB5945-4A8E-2319-343A-BBF9DAF36485}" status="resolved" created="2020-11-11T01:09:00.488">
    <pc:sldMkLst xmlns:pc="http://schemas.microsoft.com/office/powerpoint/2013/main/command">
      <pc:docMk/>
      <pc:sldMk cId="3819391572" sldId="303"/>
    </pc:sldMkLst>
    <p188:replyLst>
      <p188:reply id="{B6C93B15-4E5A-4268-91E0-C87F024C2D35}" authorId="{B5C1A99A-B5B0-C28B-DB46-478D00410810}" created="2020-11-11T01:24:08.619">
        <p188:txBody>
          <a:bodyPr/>
          <a:lstStyle/>
          <a:p>
            <a:r>
              <a:rPr lang="en-US"/>
              <a:t>Good suggestion. I've added an agenda slide.</a:t>
            </a:r>
          </a:p>
        </p188:txBody>
      </p188:reply>
    </p188:replyLst>
    <p188:txBody>
      <a:bodyPr/>
      <a:lstStyle/>
      <a:p>
        <a:r>
          <a:rPr lang="en-US"/>
          <a:t>[@Vix Rian] and [@Andy Sterland] I would recommend setting an agenda slide to set the context upfront. Since we will covering lot of topics here. Basically to let everyone know why they should stick with the session till the end</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biggest questions I get?</a:t>
            </a:r>
          </a:p>
          <a:p>
            <a:pPr marL="171450" indent="-171450">
              <a:buFontTx/>
              <a:buChar char="-"/>
            </a:pPr>
            <a:r>
              <a:rPr lang="en-US"/>
              <a:t>What is local and what is in a codespace?</a:t>
            </a:r>
          </a:p>
          <a:p>
            <a:pPr marL="171450" indent="-171450">
              <a:buFontTx/>
              <a:buChar char="-"/>
            </a:pPr>
            <a:r>
              <a:rPr lang="en-US"/>
              <a:t>Imagine we took all the storage, compute, move to the cloud</a:t>
            </a:r>
          </a:p>
          <a:p>
            <a:pPr marL="171450" indent="-171450">
              <a:buFontTx/>
              <a:buChar char="-"/>
            </a:pPr>
            <a:r>
              <a:rPr lang="en-US"/>
              <a:t>Thin-front end will present the UI for your coding experience (VS, VS Code, browser)</a:t>
            </a:r>
          </a:p>
          <a:p>
            <a:pPr marL="628650" lvl="1" indent="-171450">
              <a:buFontTx/>
              <a:buChar char="-"/>
            </a:pPr>
            <a:r>
              <a:rPr lang="en-US"/>
              <a:t>This allows us to run on lightweight </a:t>
            </a:r>
          </a:p>
          <a:p>
            <a:endParaRPr lang="en-US"/>
          </a:p>
          <a:p>
            <a:endParaRPr lang="en-US"/>
          </a:p>
          <a:p>
            <a:r>
              <a:rPr lang="en-US"/>
              <a:t>“a-okay” terminology:</a:t>
            </a:r>
          </a:p>
          <a:p>
            <a:r>
              <a:rPr lang="en-US"/>
              <a:t>Windows-based VM</a:t>
            </a:r>
          </a:p>
          <a:p>
            <a:r>
              <a:rPr lang="en-US"/>
              <a:t>We wanted to enable native Windows apps, and to enable it to run with Visual Studio (as a windows app)</a:t>
            </a:r>
          </a:p>
          <a:p>
            <a:r>
              <a:rPr lang="en-US"/>
              <a:t>GitHub </a:t>
            </a:r>
            <a:r>
              <a:rPr lang="en-US" err="1"/>
              <a:t>Codespaces</a:t>
            </a:r>
            <a:r>
              <a:rPr lang="en-US"/>
              <a:t> for Visual Studio </a:t>
            </a:r>
          </a:p>
          <a:p>
            <a:endParaRPr lang="en-US"/>
          </a:p>
          <a:p>
            <a:r>
              <a:rPr lang="en-US"/>
              <a:t>It’s VS Code running in the web, you don’t get designer / tooling on omni-sharp ext. (a compliment to your visual studio experience)</a:t>
            </a:r>
          </a:p>
          <a:p>
            <a:r>
              <a:rPr lang="en-US"/>
              <a:t>Use for light weight activities and small changes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21940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a:solidFill>
                  <a:schemeClr val="bg1">
                    <a:lumMod val="75000"/>
                  </a:schemeClr>
                </a:solidFill>
                <a:latin typeface="+mn-lt"/>
                <a:cs typeface="Segoe UI Semilight"/>
              </a:rPr>
              <a:t>Productivity</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Roslyn analyzers are now included in the .NET 5 SDK</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IntelliSense completion for </a:t>
            </a:r>
            <a:r>
              <a:rPr lang="en-US" sz="1000" err="1">
                <a:solidFill>
                  <a:schemeClr val="bg1">
                    <a:lumMod val="75000"/>
                  </a:schemeClr>
                </a:solidFill>
                <a:latin typeface="+mn-lt"/>
                <a:cs typeface="Segoe UI Semilight"/>
              </a:rPr>
              <a:t>DateTime</a:t>
            </a:r>
            <a:r>
              <a:rPr lang="en-US" sz="1000">
                <a:solidFill>
                  <a:schemeClr val="bg1">
                    <a:lumMod val="75000"/>
                  </a:schemeClr>
                </a:solidFill>
                <a:latin typeface="+mn-lt"/>
                <a:cs typeface="Segoe UI Semilight"/>
              </a:rPr>
              <a:t> and </a:t>
            </a:r>
            <a:r>
              <a:rPr lang="en-US" sz="1000" err="1">
                <a:solidFill>
                  <a:schemeClr val="bg1">
                    <a:lumMod val="75000"/>
                  </a:schemeClr>
                </a:solidFill>
                <a:latin typeface="+mn-lt"/>
                <a:cs typeface="Segoe UI Semilight"/>
              </a:rPr>
              <a:t>TimeSpan</a:t>
            </a:r>
            <a:endParaRPr lang="en-US" sz="1000">
              <a:solidFill>
                <a:schemeClr val="bg1">
                  <a:lumMod val="75000"/>
                </a:schemeClr>
              </a:solidFill>
              <a:latin typeface="+mn-lt"/>
              <a:cs typeface="Segoe UI Semilight"/>
            </a:endParaRPr>
          </a:p>
          <a:p>
            <a:pPr marL="285750" indent="-285750">
              <a:buFont typeface="Arial" panose="020B0604020202020204" pitchFamily="34" charset="0"/>
              <a:buChar char="•"/>
            </a:pPr>
            <a:r>
              <a:rPr lang="en-US" sz="1000">
                <a:solidFill>
                  <a:schemeClr val="bg1">
                    <a:lumMod val="75000"/>
                  </a:schemeClr>
                </a:solidFill>
                <a:latin typeface="+mn-lt"/>
                <a:cs typeface="Segoe UI Semilight"/>
              </a:rPr>
              <a:t>Inline parameter name hints</a:t>
            </a:r>
          </a:p>
          <a:p>
            <a:pPr marL="285750" indent="-285750">
              <a:buFont typeface="Arial" panose="020B0604020202020204" pitchFamily="34" charset="0"/>
              <a:buChar char="•"/>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With </a:t>
            </a:r>
            <a:r>
              <a:rPr lang="en-US" sz="1000" err="1">
                <a:solidFill>
                  <a:schemeClr val="bg1">
                    <a:lumMod val="75000"/>
                  </a:schemeClr>
                </a:solidFill>
                <a:latin typeface="+mn-lt"/>
                <a:cs typeface="Segoe UI Semilight"/>
              </a:rPr>
              <a:t>Intellicode</a:t>
            </a:r>
            <a:r>
              <a:rPr lang="en-US" sz="1000">
                <a:solidFill>
                  <a:schemeClr val="bg1">
                    <a:lumMod val="75000"/>
                  </a:schemeClr>
                </a:solidFill>
                <a:latin typeface="+mn-lt"/>
                <a:cs typeface="Segoe UI Semilight"/>
              </a:rPr>
              <a:t> team completions, you can train a custom model on your C# codebase &amp; get starred contextual completion suggestions for your own types. </a:t>
            </a:r>
          </a:p>
          <a:p>
            <a:pPr marL="0" indent="0">
              <a:buFont typeface="Arial" panose="020B0604020202020204" pitchFamily="34" charset="0"/>
              <a:buNone/>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New Git experience</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Quickly access your Git shortcuts with a new Git menu</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Easily execute your daily Git operations using the Git Changes window</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Fluidly browse and manage your Git repository and stop worrying about merge conflicts</a:t>
            </a:r>
          </a:p>
          <a:p>
            <a:pPr marL="0" indent="0">
              <a:buFont typeface="Arial" panose="020B0604020202020204" pitchFamily="34" charset="0"/>
              <a:buNone/>
            </a:pPr>
            <a:endParaRPr lang="en-US" sz="1000">
              <a:solidFill>
                <a:schemeClr val="bg1">
                  <a:lumMod val="75000"/>
                </a:schemeClr>
              </a:solidFill>
              <a:latin typeface="+mn-lt"/>
              <a:cs typeface="Segoe UI Semilight"/>
            </a:endParaRPr>
          </a:p>
          <a:p>
            <a:pPr marL="0" indent="0">
              <a:buFont typeface="Arial" panose="020B0604020202020204" pitchFamily="34" charset="0"/>
              <a:buNone/>
            </a:pPr>
            <a:r>
              <a:rPr lang="en-US" sz="1000">
                <a:solidFill>
                  <a:schemeClr val="bg1">
                    <a:lumMod val="75000"/>
                  </a:schemeClr>
                </a:solidFill>
                <a:latin typeface="+mn-lt"/>
                <a:cs typeface="Segoe UI Semilight"/>
              </a:rPr>
              <a:t>Linux Debugging</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Debug managed Linux core dump directly in Visual Studio</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.NET Core Debugging with WSL 2 using the Linux distro of your choice (Preview)</a:t>
            </a:r>
            <a:endParaRPr lang="en-US" sz="1000" baseline="30000">
              <a:solidFill>
                <a:srgbClr val="FFC000"/>
              </a:solidFill>
              <a:latin typeface="+mn-lt"/>
              <a:cs typeface="Segoe UI Semilight"/>
            </a:endParaRPr>
          </a:p>
          <a:p>
            <a:endParaRPr lang="en-US" sz="1000">
              <a:latin typeface="+mn-lt"/>
            </a:endParaRPr>
          </a:p>
          <a:p>
            <a:r>
              <a:rPr lang="en-US" sz="1000">
                <a:latin typeface="+mn-lt"/>
              </a:rPr>
              <a:t>XAML experience</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XAML Binding Failures diagnostic improvements</a:t>
            </a:r>
          </a:p>
          <a:p>
            <a:pPr marL="285750" indent="-285750">
              <a:buFont typeface="Arial" panose="020B0604020202020204" pitchFamily="34" charset="0"/>
              <a:buChar char="•"/>
            </a:pPr>
            <a:r>
              <a:rPr lang="en-US" sz="1000">
                <a:solidFill>
                  <a:schemeClr val="bg1">
                    <a:lumMod val="75000"/>
                  </a:schemeClr>
                </a:solidFill>
                <a:latin typeface="+mn-lt"/>
                <a:cs typeface="Segoe UI Semilight"/>
              </a:rPr>
              <a:t>XAML Hot Reload supports UWP</a:t>
            </a:r>
          </a:p>
          <a:p>
            <a:endParaRPr lang="en-US" sz="1000">
              <a:latin typeface="+mn-lt"/>
            </a:endParaRPr>
          </a:p>
          <a:p>
            <a:r>
              <a:rPr lang="en-US" sz="1000">
                <a:latin typeface="+mn-lt"/>
              </a:rPr>
              <a:t>GitHub Actions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latin typeface="+mn-lt"/>
                <a:cs typeface="Segoe UI Semilight"/>
              </a:rPr>
              <a:t>-  Generate a GitHub Actions workflow from within Visual Studio for your ASP.NET Core apps</a:t>
            </a:r>
            <a:endParaRPr lang="en-US" sz="100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4524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p:cNvSpPr>
            <a:spLocks noGrp="1"/>
          </p:cNvSpPr>
          <p:nvPr>
            <p:ph type="body" sz="quarter" idx="13" hasCustomPrompt="1"/>
          </p:nvPr>
        </p:nvSpPr>
        <p:spPr>
          <a:xfrm>
            <a:off x="609600" y="948516"/>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a:t>CLICK TO EDIT SUBTITLE</a:t>
            </a:r>
          </a:p>
        </p:txBody>
      </p:sp>
      <p:sp>
        <p:nvSpPr>
          <p:cNvPr id="14" name="Title 1"/>
          <p:cNvSpPr>
            <a:spLocks noGrp="1"/>
          </p:cNvSpPr>
          <p:nvPr>
            <p:ph type="title"/>
          </p:nvPr>
        </p:nvSpPr>
        <p:spPr>
          <a:xfrm>
            <a:off x="560713" y="249239"/>
            <a:ext cx="11034500" cy="678811"/>
          </a:xfrm>
        </p:spPr>
        <p:txBody>
          <a:bodyPr lIns="0" anchor="t" anchorCtr="0"/>
          <a:lstStyle>
            <a:lvl1pPr algn="l">
              <a:defRPr b="1"/>
            </a:lvl1pPr>
          </a:lstStyle>
          <a:p>
            <a:r>
              <a:rPr lang="en-US"/>
              <a:t>Click to edit Master title style</a:t>
            </a:r>
          </a:p>
        </p:txBody>
      </p:sp>
    </p:spTree>
    <p:extLst>
      <p:ext uri="{BB962C8B-B14F-4D97-AF65-F5344CB8AC3E}">
        <p14:creationId xmlns:p14="http://schemas.microsoft.com/office/powerpoint/2010/main" val="2745483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259080" y="136525"/>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5E-6 3.33333E-6 L 5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74" r:id="rId10"/>
    <p:sldLayoutId id="2147483698" r:id="rId11"/>
    <p:sldLayoutId id="2147483699"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aka.ms/vscs-github" TargetMode="External"/><Relationship Id="rId2" Type="http://schemas.openxmlformats.org/officeDocument/2006/relationships/hyperlink" Target="aka.ms/vs-preview" TargetMode="External"/><Relationship Id="rId1" Type="http://schemas.openxmlformats.org/officeDocument/2006/relationships/slideLayout" Target="../slideLayouts/slideLayout24.xml"/><Relationship Id="rId4" Type="http://schemas.openxmlformats.org/officeDocument/2006/relationships/hyperlink" Target="aka.ms/GithubActions-Azur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svg"/><Relationship Id="rId3" Type="http://schemas.openxmlformats.org/officeDocument/2006/relationships/image" Target="../media/image54.svg"/><Relationship Id="rId7" Type="http://schemas.openxmlformats.org/officeDocument/2006/relationships/image" Target="../media/image38.svg"/><Relationship Id="rId12" Type="http://schemas.openxmlformats.org/officeDocument/2006/relationships/image" Target="../media/image5.png"/><Relationship Id="rId17" Type="http://schemas.openxmlformats.org/officeDocument/2006/relationships/image" Target="../media/image62.svg"/><Relationship Id="rId2" Type="http://schemas.openxmlformats.org/officeDocument/2006/relationships/image" Target="../media/image53.png"/><Relationship Id="rId16"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18.svg"/><Relationship Id="rId5" Type="http://schemas.openxmlformats.org/officeDocument/2006/relationships/image" Target="../media/image56.svg"/><Relationship Id="rId15" Type="http://schemas.openxmlformats.org/officeDocument/2006/relationships/image" Target="../media/image60.svg"/><Relationship Id="rId10" Type="http://schemas.openxmlformats.org/officeDocument/2006/relationships/image" Target="../media/image17.png"/><Relationship Id="rId4" Type="http://schemas.openxmlformats.org/officeDocument/2006/relationships/image" Target="../media/image55.png"/><Relationship Id="rId9" Type="http://schemas.openxmlformats.org/officeDocument/2006/relationships/image" Target="../media/image58.sv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4.sv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3.png"/><Relationship Id="rId17" Type="http://schemas.openxmlformats.org/officeDocument/2006/relationships/image" Target="../media/image74.svg"/><Relationship Id="rId2" Type="http://schemas.openxmlformats.org/officeDocument/2006/relationships/image" Target="../media/image63.png"/><Relationship Id="rId16"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16.svg"/><Relationship Id="rId5" Type="http://schemas.openxmlformats.org/officeDocument/2006/relationships/image" Target="../media/image66.svg"/><Relationship Id="rId15" Type="http://schemas.openxmlformats.org/officeDocument/2006/relationships/image" Target="../media/image72.svg"/><Relationship Id="rId10" Type="http://schemas.openxmlformats.org/officeDocument/2006/relationships/image" Target="../media/image15.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6.sv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75.png"/><Relationship Id="rId16" Type="http://schemas.openxmlformats.org/officeDocument/2006/relationships/image" Target="../media/image87.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20.sv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19.png"/><Relationship Id="rId9" Type="http://schemas.openxmlformats.org/officeDocument/2006/relationships/image" Target="../media/image80.sv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96.svg"/></Relationships>
</file>

<file path=ppt/slides/_rels/slide3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2F_E3A74A5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GitHub + Visual Studio ❤ .NET</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Vix Rian &amp; Andy Sterland</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a:xfrm>
            <a:off x="6094105" y="802955"/>
            <a:ext cx="5104606" cy="1454051"/>
          </a:xfrm>
        </p:spPr>
        <p:txBody>
          <a:bodyPr>
            <a:normAutofit/>
          </a:bodyPr>
          <a:lstStyle/>
          <a:p>
            <a:r>
              <a:rPr lang="en-US" sz="3600">
                <a:solidFill>
                  <a:schemeClr val="tx1"/>
                </a:solidFill>
              </a:rPr>
              <a:t>Why use GitHub </a:t>
            </a:r>
            <a:r>
              <a:rPr lang="en-US" sz="3600" err="1">
                <a:solidFill>
                  <a:schemeClr val="tx1"/>
                </a:solidFill>
              </a:rPr>
              <a:t>Codespaces</a:t>
            </a:r>
            <a:r>
              <a:rPr lang="en-US" sz="3600">
                <a:solidFill>
                  <a:schemeClr val="tx1"/>
                </a:solidFill>
              </a:rPr>
              <a:t>?</a:t>
            </a:r>
            <a:endParaRPr lang="en-US" sz="3600" i="1">
              <a:solidFill>
                <a:schemeClr val="tx1"/>
              </a:solidFill>
            </a:endParaRPr>
          </a:p>
        </p:txBody>
      </p:sp>
      <p:pic>
        <p:nvPicPr>
          <p:cNvPr id="4" name="Graphic 3">
            <a:extLst>
              <a:ext uri="{FF2B5EF4-FFF2-40B4-BE49-F238E27FC236}">
                <a16:creationId xmlns:a16="http://schemas.microsoft.com/office/drawing/2014/main" id="{7B30AC17-1CAC-4343-97F7-6FBF94D13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046" y="2239115"/>
            <a:ext cx="3661831" cy="2729482"/>
          </a:xfrm>
          <a:prstGeom prst="rect">
            <a:avLst/>
          </a:prstGeom>
        </p:spPr>
      </p:pic>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a:xfrm>
            <a:off x="6090574" y="2421682"/>
            <a:ext cx="4977578" cy="3639289"/>
          </a:xfrm>
        </p:spPr>
        <p:txBody>
          <a:bodyPr anchor="ctr">
            <a:normAutofit/>
          </a:bodyPr>
          <a:lstStyle/>
          <a:p>
            <a:r>
              <a:rPr lang="en-US" sz="1800"/>
              <a:t>Fast to create and disposable. Create what you need and then dispose of them when you are finished.</a:t>
            </a:r>
          </a:p>
          <a:p>
            <a:r>
              <a:rPr lang="en-US" sz="1800"/>
              <a:t>Managed environments which reduce the overall maintenance for you.</a:t>
            </a:r>
          </a:p>
          <a:p>
            <a:r>
              <a:rPr lang="en-US" sz="1800"/>
              <a:t>Predictable pricing and you only pay for what you use with built-in auto-suspend.</a:t>
            </a:r>
          </a:p>
          <a:p>
            <a:r>
              <a:rPr lang="en-US" sz="1800"/>
              <a:t>Save compute resources. When you move your development workload to the cloud, it frees the limited resources on your personal machine.</a:t>
            </a:r>
          </a:p>
        </p:txBody>
      </p:sp>
      <p:grpSp>
        <p:nvGrpSpPr>
          <p:cNvPr id="50" name="Group 3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37" name="Freeform: Shape 3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3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48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F1A2B9-6666-4B47-9D96-FF3F32C88BED}"/>
              </a:ext>
            </a:extLst>
          </p:cNvPr>
          <p:cNvSpPr>
            <a:spLocks noGrp="1"/>
          </p:cNvSpPr>
          <p:nvPr>
            <p:ph type="title"/>
          </p:nvPr>
        </p:nvSpPr>
        <p:spPr/>
        <p:txBody>
          <a:bodyPr/>
          <a:lstStyle/>
          <a:p>
            <a:r>
              <a:rPr lang="en-US"/>
              <a:t>Customizing a </a:t>
            </a:r>
            <a:r>
              <a:rPr lang="en-US" err="1"/>
              <a:t>Codespaces</a:t>
            </a:r>
            <a:endParaRPr lang="en-US"/>
          </a:p>
        </p:txBody>
      </p:sp>
      <p:sp>
        <p:nvSpPr>
          <p:cNvPr id="3" name="Text Placeholder 2">
            <a:extLst>
              <a:ext uri="{FF2B5EF4-FFF2-40B4-BE49-F238E27FC236}">
                <a16:creationId xmlns:a16="http://schemas.microsoft.com/office/drawing/2014/main" id="{1AF14300-B6DC-4B1A-B658-FC72AA3E75F0}"/>
              </a:ext>
            </a:extLst>
          </p:cNvPr>
          <p:cNvSpPr>
            <a:spLocks noGrp="1"/>
          </p:cNvSpPr>
          <p:nvPr>
            <p:ph type="body" idx="1"/>
          </p:nvPr>
        </p:nvSpPr>
        <p:spPr/>
        <p:txBody>
          <a:bodyPr/>
          <a:lstStyle/>
          <a:p>
            <a:r>
              <a:rPr lang="en-US"/>
              <a:t>Andy Sterland</a:t>
            </a:r>
          </a:p>
          <a:p>
            <a:r>
              <a:rPr lang="en-US"/>
              <a:t>Program Manager, Microsoft</a:t>
            </a:r>
          </a:p>
          <a:p>
            <a:r>
              <a:rPr lang="en-US"/>
              <a:t>@andysterland</a:t>
            </a:r>
          </a:p>
        </p:txBody>
      </p:sp>
    </p:spTree>
    <p:extLst>
      <p:ext uri="{BB962C8B-B14F-4D97-AF65-F5344CB8AC3E}">
        <p14:creationId xmlns:p14="http://schemas.microsoft.com/office/powerpoint/2010/main" val="305067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3320D5-9833-4A47-9ADB-70FBCD626429}"/>
              </a:ext>
            </a:extLst>
          </p:cNvPr>
          <p:cNvSpPr>
            <a:spLocks noGrp="1"/>
          </p:cNvSpPr>
          <p:nvPr>
            <p:ph type="title"/>
          </p:nvPr>
        </p:nvSpPr>
        <p:spPr>
          <a:xfrm>
            <a:off x="738909" y="2766218"/>
            <a:ext cx="11207222" cy="1325563"/>
          </a:xfrm>
        </p:spPr>
        <p:txBody>
          <a:bodyPr/>
          <a:lstStyle/>
          <a:p>
            <a:pPr algn="ctr"/>
            <a:r>
              <a:rPr lang="en-US"/>
              <a:t>Goal: </a:t>
            </a:r>
            <a:br>
              <a:rPr lang="en-US"/>
            </a:br>
            <a:r>
              <a:rPr lang="en-US"/>
              <a:t>Get you to be productive asap</a:t>
            </a:r>
          </a:p>
        </p:txBody>
      </p:sp>
    </p:spTree>
    <p:extLst>
      <p:ext uri="{BB962C8B-B14F-4D97-AF65-F5344CB8AC3E}">
        <p14:creationId xmlns:p14="http://schemas.microsoft.com/office/powerpoint/2010/main" val="137162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11AC-5DF6-4DD8-A83B-0551DC548193}"/>
              </a:ext>
            </a:extLst>
          </p:cNvPr>
          <p:cNvSpPr>
            <a:spLocks noGrp="1"/>
          </p:cNvSpPr>
          <p:nvPr>
            <p:ph type="title"/>
          </p:nvPr>
        </p:nvSpPr>
        <p:spPr/>
        <p:txBody>
          <a:bodyPr/>
          <a:lstStyle/>
          <a:p>
            <a:r>
              <a:rPr lang="en-US"/>
              <a:t>Defining your dev environment</a:t>
            </a:r>
          </a:p>
        </p:txBody>
      </p:sp>
      <p:sp>
        <p:nvSpPr>
          <p:cNvPr id="3" name="Content Placeholder 2">
            <a:extLst>
              <a:ext uri="{FF2B5EF4-FFF2-40B4-BE49-F238E27FC236}">
                <a16:creationId xmlns:a16="http://schemas.microsoft.com/office/drawing/2014/main" id="{72A266C9-9AA0-4270-83C8-A9224AAC12E0}"/>
              </a:ext>
            </a:extLst>
          </p:cNvPr>
          <p:cNvSpPr>
            <a:spLocks noGrp="1"/>
          </p:cNvSpPr>
          <p:nvPr>
            <p:ph sz="half" idx="1"/>
          </p:nvPr>
        </p:nvSpPr>
        <p:spPr/>
        <p:txBody>
          <a:bodyPr/>
          <a:lstStyle/>
          <a:p>
            <a:r>
              <a:rPr lang="en-US" err="1"/>
              <a:t>Codespace’s</a:t>
            </a:r>
            <a:r>
              <a:rPr lang="en-US"/>
              <a:t> aren’t magic</a:t>
            </a:r>
          </a:p>
          <a:p>
            <a:endParaRPr lang="en-US"/>
          </a:p>
          <a:p>
            <a:r>
              <a:rPr lang="en-US"/>
              <a:t>Someone needs to define the development environment</a:t>
            </a:r>
          </a:p>
          <a:p>
            <a:endParaRPr lang="en-US"/>
          </a:p>
          <a:p>
            <a:r>
              <a:rPr lang="en-US"/>
              <a:t>After that, everyone benefits!</a:t>
            </a:r>
          </a:p>
          <a:p>
            <a:endParaRPr lang="en-US"/>
          </a:p>
        </p:txBody>
      </p:sp>
      <p:sp>
        <p:nvSpPr>
          <p:cNvPr id="6" name="TextBox 5">
            <a:extLst>
              <a:ext uri="{FF2B5EF4-FFF2-40B4-BE49-F238E27FC236}">
                <a16:creationId xmlns:a16="http://schemas.microsoft.com/office/drawing/2014/main" id="{C38202F3-6FCB-496E-B0CB-B19CDBA7CCFA}"/>
              </a:ext>
            </a:extLst>
          </p:cNvPr>
          <p:cNvSpPr txBox="1"/>
          <p:nvPr/>
        </p:nvSpPr>
        <p:spPr>
          <a:xfrm>
            <a:off x="0" y="6242447"/>
            <a:ext cx="5743495" cy="615553"/>
          </a:xfrm>
          <a:prstGeom prst="rect">
            <a:avLst/>
          </a:prstGeom>
          <a:noFill/>
          <a:ln>
            <a:noFill/>
          </a:ln>
        </p:spPr>
        <p:txBody>
          <a:bodyPr wrap="none" rtlCol="0">
            <a:spAutoFit/>
          </a:bodyPr>
          <a:lstStyle/>
          <a:p>
            <a:r>
              <a:rPr lang="en-US"/>
              <a:t>Development Environment </a:t>
            </a:r>
          </a:p>
          <a:p>
            <a:r>
              <a:rPr lang="en-US" sz="1600">
                <a:solidFill>
                  <a:schemeClr val="tx2">
                    <a:lumMod val="50000"/>
                  </a:schemeClr>
                </a:solidFill>
              </a:rPr>
              <a:t>The place where you can code, build and run your application from.</a:t>
            </a:r>
          </a:p>
        </p:txBody>
      </p:sp>
      <p:pic>
        <p:nvPicPr>
          <p:cNvPr id="10" name="Content Placeholder 9">
            <a:extLst>
              <a:ext uri="{FF2B5EF4-FFF2-40B4-BE49-F238E27FC236}">
                <a16:creationId xmlns:a16="http://schemas.microsoft.com/office/drawing/2014/main" id="{5851EF38-8729-4A8F-B72E-B70F8765A03C}"/>
              </a:ext>
            </a:extLst>
          </p:cNvPr>
          <p:cNvPicPr>
            <a:picLocks noGrp="1" noChangeAspect="1"/>
          </p:cNvPicPr>
          <p:nvPr>
            <p:ph sz="half" idx="2"/>
          </p:nvPr>
        </p:nvPicPr>
        <p:blipFill>
          <a:blip r:embed="rId2"/>
          <a:stretch>
            <a:fillRect/>
          </a:stretch>
        </p:blipFill>
        <p:spPr>
          <a:xfrm>
            <a:off x="7571586" y="1933622"/>
            <a:ext cx="3355032" cy="3305449"/>
          </a:xfrm>
        </p:spPr>
      </p:pic>
    </p:spTree>
    <p:extLst>
      <p:ext uri="{BB962C8B-B14F-4D97-AF65-F5344CB8AC3E}">
        <p14:creationId xmlns:p14="http://schemas.microsoft.com/office/powerpoint/2010/main" val="285675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B0EB5F-9DE1-4AAE-9798-2DD032B4377F}"/>
              </a:ext>
            </a:extLst>
          </p:cNvPr>
          <p:cNvSpPr/>
          <p:nvPr/>
        </p:nvSpPr>
        <p:spPr>
          <a:xfrm>
            <a:off x="8377166" y="4262501"/>
            <a:ext cx="3386684" cy="149914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solidFill>
                  <a:schemeClr val="tx1"/>
                </a:solidFill>
              </a:rPr>
              <a:t>Local Computer</a:t>
            </a:r>
          </a:p>
        </p:txBody>
      </p:sp>
      <p:sp>
        <p:nvSpPr>
          <p:cNvPr id="6" name="Rectangle 5">
            <a:extLst>
              <a:ext uri="{FF2B5EF4-FFF2-40B4-BE49-F238E27FC236}">
                <a16:creationId xmlns:a16="http://schemas.microsoft.com/office/drawing/2014/main" id="{B5BF5879-29ED-480A-A86B-67B486666CDF}"/>
              </a:ext>
            </a:extLst>
          </p:cNvPr>
          <p:cNvSpPr/>
          <p:nvPr/>
        </p:nvSpPr>
        <p:spPr>
          <a:xfrm>
            <a:off x="8333868" y="1825625"/>
            <a:ext cx="3429982" cy="156098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solidFill>
                  <a:schemeClr val="tx1"/>
                </a:solidFill>
              </a:rPr>
              <a:t>Azure</a:t>
            </a:r>
          </a:p>
        </p:txBody>
      </p:sp>
      <p:sp>
        <p:nvSpPr>
          <p:cNvPr id="2" name="Title 1">
            <a:extLst>
              <a:ext uri="{FF2B5EF4-FFF2-40B4-BE49-F238E27FC236}">
                <a16:creationId xmlns:a16="http://schemas.microsoft.com/office/drawing/2014/main" id="{531E4B6D-13E4-4973-BDF2-C935D0E453E4}"/>
              </a:ext>
            </a:extLst>
          </p:cNvPr>
          <p:cNvSpPr>
            <a:spLocks noGrp="1"/>
          </p:cNvSpPr>
          <p:nvPr>
            <p:ph type="title"/>
          </p:nvPr>
        </p:nvSpPr>
        <p:spPr/>
        <p:txBody>
          <a:bodyPr/>
          <a:lstStyle/>
          <a:p>
            <a:r>
              <a:rPr lang="en-US"/>
              <a:t>Visual Studio in a </a:t>
            </a:r>
            <a:r>
              <a:rPr lang="en-US" err="1"/>
              <a:t>codespace</a:t>
            </a:r>
            <a:endParaRPr lang="en-US"/>
          </a:p>
        </p:txBody>
      </p:sp>
      <p:sp>
        <p:nvSpPr>
          <p:cNvPr id="4" name="Content Placeholder 3">
            <a:extLst>
              <a:ext uri="{FF2B5EF4-FFF2-40B4-BE49-F238E27FC236}">
                <a16:creationId xmlns:a16="http://schemas.microsoft.com/office/drawing/2014/main" id="{4AA16A99-7290-40D9-9153-4814A2AC3D91}"/>
              </a:ext>
            </a:extLst>
          </p:cNvPr>
          <p:cNvSpPr>
            <a:spLocks noGrp="1"/>
          </p:cNvSpPr>
          <p:nvPr>
            <p:ph sz="half" idx="1"/>
          </p:nvPr>
        </p:nvSpPr>
        <p:spPr>
          <a:xfrm>
            <a:off x="838199" y="1825625"/>
            <a:ext cx="6944011" cy="4351338"/>
          </a:xfrm>
        </p:spPr>
        <p:txBody>
          <a:bodyPr vert="horz" lIns="91440" tIns="45720" rIns="91440" bIns="45720" rtlCol="0" anchor="t">
            <a:normAutofit fontScale="92500" lnSpcReduction="10000"/>
          </a:bodyPr>
          <a:lstStyle/>
          <a:p>
            <a:r>
              <a:rPr lang="en-US"/>
              <a:t>Your application is built and ran on a remote compute environment</a:t>
            </a:r>
          </a:p>
          <a:p>
            <a:endParaRPr lang="en-US"/>
          </a:p>
          <a:p>
            <a:r>
              <a:rPr lang="en-US"/>
              <a:t>Visual Studio is the only window into that remote environment</a:t>
            </a:r>
          </a:p>
          <a:p>
            <a:endParaRPr lang="en-US"/>
          </a:p>
          <a:p>
            <a:r>
              <a:rPr lang="en-US"/>
              <a:t>Everything that’s needed to create that environment must be defined in a git repo</a:t>
            </a:r>
          </a:p>
          <a:p>
            <a:endParaRPr lang="en-US"/>
          </a:p>
          <a:p>
            <a:r>
              <a:rPr lang="en-US"/>
              <a:t>Today we’re going to focus on Visual Studio &amp; Windows customizations</a:t>
            </a:r>
          </a:p>
        </p:txBody>
      </p:sp>
      <p:pic>
        <p:nvPicPr>
          <p:cNvPr id="1026" name="Picture 2" descr="Image result for visual studio 2019 logo">
            <a:extLst>
              <a:ext uri="{FF2B5EF4-FFF2-40B4-BE49-F238E27FC236}">
                <a16:creationId xmlns:a16="http://schemas.microsoft.com/office/drawing/2014/main" id="{D5FE1897-6647-4E92-BCA5-57CD889CF8EB}"/>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479147" y="4222504"/>
            <a:ext cx="1256619" cy="100084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Up-Down 7">
            <a:extLst>
              <a:ext uri="{FF2B5EF4-FFF2-40B4-BE49-F238E27FC236}">
                <a16:creationId xmlns:a16="http://schemas.microsoft.com/office/drawing/2014/main" id="{254D1114-CBB0-46AD-9E99-CAD30FA6FB91}"/>
              </a:ext>
            </a:extLst>
          </p:cNvPr>
          <p:cNvSpPr/>
          <p:nvPr/>
        </p:nvSpPr>
        <p:spPr>
          <a:xfrm>
            <a:off x="9835062" y="3386609"/>
            <a:ext cx="484632" cy="8462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A8F01D4B-F4F2-449B-B6A2-89DCAF2FE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138" y="2023977"/>
            <a:ext cx="536149" cy="6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457257-81E3-41B8-91EB-64A893F6292C}"/>
              </a:ext>
            </a:extLst>
          </p:cNvPr>
          <p:cNvSpPr txBox="1"/>
          <p:nvPr/>
        </p:nvSpPr>
        <p:spPr>
          <a:xfrm>
            <a:off x="8718471" y="2685474"/>
            <a:ext cx="1289721" cy="369332"/>
          </a:xfrm>
          <a:prstGeom prst="rect">
            <a:avLst/>
          </a:prstGeom>
          <a:noFill/>
        </p:spPr>
        <p:txBody>
          <a:bodyPr wrap="square" rtlCol="0">
            <a:spAutoFit/>
          </a:bodyPr>
          <a:lstStyle/>
          <a:p>
            <a:r>
              <a:rPr lang="en-US"/>
              <a:t>Repo</a:t>
            </a:r>
          </a:p>
        </p:txBody>
      </p:sp>
      <p:pic>
        <p:nvPicPr>
          <p:cNvPr id="4098" name="Picture 2" descr="See the source image">
            <a:extLst>
              <a:ext uri="{FF2B5EF4-FFF2-40B4-BE49-F238E27FC236}">
                <a16:creationId xmlns:a16="http://schemas.microsoft.com/office/drawing/2014/main" id="{46A96C74-0C65-4BA9-90D7-D0276967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749" y="1986083"/>
            <a:ext cx="786855" cy="7868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DA72BC-5DCE-407A-A1A9-3FA251777C5A}"/>
              </a:ext>
            </a:extLst>
          </p:cNvPr>
          <p:cNvSpPr txBox="1"/>
          <p:nvPr/>
        </p:nvSpPr>
        <p:spPr>
          <a:xfrm>
            <a:off x="10391317" y="2679826"/>
            <a:ext cx="1513441" cy="369332"/>
          </a:xfrm>
          <a:prstGeom prst="rect">
            <a:avLst/>
          </a:prstGeom>
          <a:noFill/>
        </p:spPr>
        <p:txBody>
          <a:bodyPr wrap="square" rtlCol="0">
            <a:spAutoFit/>
          </a:bodyPr>
          <a:lstStyle/>
          <a:p>
            <a:pPr algn="ctr"/>
            <a:r>
              <a:rPr lang="en-US"/>
              <a:t>VS Server</a:t>
            </a:r>
          </a:p>
        </p:txBody>
      </p:sp>
      <p:pic>
        <p:nvPicPr>
          <p:cNvPr id="10" name="Picture 2" descr="Image result for visual studio 2019 logo">
            <a:extLst>
              <a:ext uri="{FF2B5EF4-FFF2-40B4-BE49-F238E27FC236}">
                <a16:creationId xmlns:a16="http://schemas.microsoft.com/office/drawing/2014/main" id="{7E6B68A8-AA7C-4F55-88ED-B029EFDA077E}"/>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582581" y="1853904"/>
            <a:ext cx="1256619" cy="10008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6B297D-8C5A-4BBB-8F5B-F821BE35C963}"/>
              </a:ext>
            </a:extLst>
          </p:cNvPr>
          <p:cNvSpPr txBox="1"/>
          <p:nvPr/>
        </p:nvSpPr>
        <p:spPr>
          <a:xfrm>
            <a:off x="9435375" y="2679826"/>
            <a:ext cx="1150502" cy="369332"/>
          </a:xfrm>
          <a:prstGeom prst="rect">
            <a:avLst/>
          </a:prstGeom>
          <a:noFill/>
        </p:spPr>
        <p:txBody>
          <a:bodyPr wrap="square" rtlCol="0">
            <a:spAutoFit/>
          </a:bodyPr>
          <a:lstStyle/>
          <a:p>
            <a:pPr algn="ctr"/>
            <a:r>
              <a:rPr lang="en-US"/>
              <a:t>App</a:t>
            </a:r>
          </a:p>
        </p:txBody>
      </p:sp>
      <p:sp>
        <p:nvSpPr>
          <p:cNvPr id="12" name="TextBox 11">
            <a:extLst>
              <a:ext uri="{FF2B5EF4-FFF2-40B4-BE49-F238E27FC236}">
                <a16:creationId xmlns:a16="http://schemas.microsoft.com/office/drawing/2014/main" id="{004ECA7B-8449-4AA4-9131-94CAD22CC827}"/>
              </a:ext>
            </a:extLst>
          </p:cNvPr>
          <p:cNvSpPr txBox="1"/>
          <p:nvPr/>
        </p:nvSpPr>
        <p:spPr>
          <a:xfrm>
            <a:off x="9443718" y="5093132"/>
            <a:ext cx="1150502" cy="369332"/>
          </a:xfrm>
          <a:prstGeom prst="rect">
            <a:avLst/>
          </a:prstGeom>
          <a:noFill/>
        </p:spPr>
        <p:txBody>
          <a:bodyPr wrap="square" rtlCol="0">
            <a:spAutoFit/>
          </a:bodyPr>
          <a:lstStyle/>
          <a:p>
            <a:pPr algn="ctr"/>
            <a:r>
              <a:rPr lang="en-US"/>
              <a:t>VS Client</a:t>
            </a:r>
          </a:p>
        </p:txBody>
      </p:sp>
    </p:spTree>
    <p:extLst>
      <p:ext uri="{BB962C8B-B14F-4D97-AF65-F5344CB8AC3E}">
        <p14:creationId xmlns:p14="http://schemas.microsoft.com/office/powerpoint/2010/main" val="264538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61C458-4E0F-4BFD-B2A9-1489DDD78A6C}"/>
              </a:ext>
            </a:extLst>
          </p:cNvPr>
          <p:cNvSpPr/>
          <p:nvPr/>
        </p:nvSpPr>
        <p:spPr>
          <a:xfrm>
            <a:off x="7158183" y="1825625"/>
            <a:ext cx="4802908" cy="2414876"/>
          </a:xfrm>
          <a:prstGeom prst="rect">
            <a:avLst/>
          </a:prstGeom>
          <a:solidFill>
            <a:srgbClr val="4424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2800"/>
              <a:t>Per Repository</a:t>
            </a:r>
          </a:p>
        </p:txBody>
      </p:sp>
      <p:sp>
        <p:nvSpPr>
          <p:cNvPr id="2" name="Title 1">
            <a:extLst>
              <a:ext uri="{FF2B5EF4-FFF2-40B4-BE49-F238E27FC236}">
                <a16:creationId xmlns:a16="http://schemas.microsoft.com/office/drawing/2014/main" id="{398ECEC8-43D8-432D-A906-06ECAC3978C2}"/>
              </a:ext>
            </a:extLst>
          </p:cNvPr>
          <p:cNvSpPr>
            <a:spLocks noGrp="1"/>
          </p:cNvSpPr>
          <p:nvPr>
            <p:ph type="title"/>
          </p:nvPr>
        </p:nvSpPr>
        <p:spPr/>
        <p:txBody>
          <a:bodyPr/>
          <a:lstStyle/>
          <a:p>
            <a:r>
              <a:rPr lang="en-US"/>
              <a:t>Types of Customizations</a:t>
            </a:r>
          </a:p>
        </p:txBody>
      </p:sp>
      <p:sp>
        <p:nvSpPr>
          <p:cNvPr id="3" name="Content Placeholder 2">
            <a:extLst>
              <a:ext uri="{FF2B5EF4-FFF2-40B4-BE49-F238E27FC236}">
                <a16:creationId xmlns:a16="http://schemas.microsoft.com/office/drawing/2014/main" id="{A11E678E-5F85-4267-AD2D-93891A4E2496}"/>
              </a:ext>
            </a:extLst>
          </p:cNvPr>
          <p:cNvSpPr>
            <a:spLocks noGrp="1"/>
          </p:cNvSpPr>
          <p:nvPr>
            <p:ph sz="half" idx="1"/>
          </p:nvPr>
        </p:nvSpPr>
        <p:spPr/>
        <p:txBody>
          <a:bodyPr/>
          <a:lstStyle/>
          <a:p>
            <a:r>
              <a:rPr lang="en-US"/>
              <a:t>The </a:t>
            </a:r>
            <a:r>
              <a:rPr lang="en-US" b="1"/>
              <a:t>base image </a:t>
            </a:r>
          </a:p>
          <a:p>
            <a:endParaRPr lang="en-US"/>
          </a:p>
          <a:p>
            <a:r>
              <a:rPr lang="en-US"/>
              <a:t>A </a:t>
            </a:r>
            <a:r>
              <a:rPr lang="en-US" b="1"/>
              <a:t>.</a:t>
            </a:r>
            <a:r>
              <a:rPr lang="en-US" b="1" err="1"/>
              <a:t>devcontainer.json</a:t>
            </a:r>
            <a:r>
              <a:rPr lang="en-US" b="1"/>
              <a:t> </a:t>
            </a:r>
            <a:r>
              <a:rPr lang="en-US"/>
              <a:t>file</a:t>
            </a:r>
          </a:p>
          <a:p>
            <a:endParaRPr lang="en-US"/>
          </a:p>
          <a:p>
            <a:r>
              <a:rPr lang="en-US"/>
              <a:t>Components added via </a:t>
            </a:r>
            <a:r>
              <a:rPr lang="en-US" b="1" err="1"/>
              <a:t>devinit</a:t>
            </a:r>
            <a:r>
              <a:rPr lang="en-US" b="1"/>
              <a:t> </a:t>
            </a:r>
            <a:r>
              <a:rPr lang="en-US"/>
              <a:t>or scripts</a:t>
            </a:r>
            <a:endParaRPr lang="en-US" b="1"/>
          </a:p>
          <a:p>
            <a:pPr marL="0" indent="0">
              <a:buNone/>
            </a:pPr>
            <a:endParaRPr lang="en-US" b="1"/>
          </a:p>
        </p:txBody>
      </p:sp>
      <p:sp>
        <p:nvSpPr>
          <p:cNvPr id="5" name="Rectangle 4">
            <a:extLst>
              <a:ext uri="{FF2B5EF4-FFF2-40B4-BE49-F238E27FC236}">
                <a16:creationId xmlns:a16="http://schemas.microsoft.com/office/drawing/2014/main" id="{389D669C-D851-4EC1-90E0-8355155C733E}"/>
              </a:ext>
            </a:extLst>
          </p:cNvPr>
          <p:cNvSpPr/>
          <p:nvPr/>
        </p:nvSpPr>
        <p:spPr>
          <a:xfrm>
            <a:off x="7158183" y="4342164"/>
            <a:ext cx="480290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Base Image</a:t>
            </a:r>
          </a:p>
        </p:txBody>
      </p:sp>
      <p:sp>
        <p:nvSpPr>
          <p:cNvPr id="7" name="Rectangle 6">
            <a:extLst>
              <a:ext uri="{FF2B5EF4-FFF2-40B4-BE49-F238E27FC236}">
                <a16:creationId xmlns:a16="http://schemas.microsoft.com/office/drawing/2014/main" id="{8A7F411B-026E-493D-B010-97304B1F5167}"/>
              </a:ext>
            </a:extLst>
          </p:cNvPr>
          <p:cNvSpPr/>
          <p:nvPr/>
        </p:nvSpPr>
        <p:spPr>
          <a:xfrm>
            <a:off x="7623135" y="3185476"/>
            <a:ext cx="36301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a:t>
            </a:r>
            <a:r>
              <a:rPr lang="en-US" sz="2800" b="1" err="1"/>
              <a:t>devcontainer.json</a:t>
            </a:r>
            <a:endParaRPr lang="en-US" sz="2800" b="1"/>
          </a:p>
        </p:txBody>
      </p:sp>
      <p:sp>
        <p:nvSpPr>
          <p:cNvPr id="11" name="Rectangle 10">
            <a:extLst>
              <a:ext uri="{FF2B5EF4-FFF2-40B4-BE49-F238E27FC236}">
                <a16:creationId xmlns:a16="http://schemas.microsoft.com/office/drawing/2014/main" id="{44420BEB-C094-4940-B9D7-7EE4947EF406}"/>
              </a:ext>
            </a:extLst>
          </p:cNvPr>
          <p:cNvSpPr/>
          <p:nvPr/>
        </p:nvSpPr>
        <p:spPr>
          <a:xfrm>
            <a:off x="7623135" y="2056246"/>
            <a:ext cx="3630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t>devinit</a:t>
            </a:r>
            <a:endParaRPr lang="en-US" sz="2800" b="1"/>
          </a:p>
          <a:p>
            <a:pPr algn="ctr"/>
            <a:r>
              <a:rPr lang="en-US" sz="2800" b="1"/>
              <a:t>[new!]</a:t>
            </a:r>
          </a:p>
        </p:txBody>
      </p:sp>
      <p:pic>
        <p:nvPicPr>
          <p:cNvPr id="17" name="Picture 16">
            <a:extLst>
              <a:ext uri="{FF2B5EF4-FFF2-40B4-BE49-F238E27FC236}">
                <a16:creationId xmlns:a16="http://schemas.microsoft.com/office/drawing/2014/main" id="{CC06665B-1CA9-4CF5-B50F-46E18E80EDDA}"/>
              </a:ext>
            </a:extLst>
          </p:cNvPr>
          <p:cNvPicPr>
            <a:picLocks noChangeAspect="1"/>
          </p:cNvPicPr>
          <p:nvPr/>
        </p:nvPicPr>
        <p:blipFill>
          <a:blip r:embed="rId2"/>
          <a:stretch>
            <a:fillRect/>
          </a:stretch>
        </p:blipFill>
        <p:spPr>
          <a:xfrm>
            <a:off x="7318335" y="4471122"/>
            <a:ext cx="609600" cy="609600"/>
          </a:xfrm>
          <a:prstGeom prst="rect">
            <a:avLst/>
          </a:prstGeom>
        </p:spPr>
      </p:pic>
      <p:sp>
        <p:nvSpPr>
          <p:cNvPr id="4" name="Rectangle 3">
            <a:extLst>
              <a:ext uri="{FF2B5EF4-FFF2-40B4-BE49-F238E27FC236}">
                <a16:creationId xmlns:a16="http://schemas.microsoft.com/office/drawing/2014/main" id="{3CC955DD-C042-494D-83C3-786C1BB883CF}"/>
              </a:ext>
            </a:extLst>
          </p:cNvPr>
          <p:cNvSpPr/>
          <p:nvPr/>
        </p:nvSpPr>
        <p:spPr>
          <a:xfrm>
            <a:off x="8358908" y="138546"/>
            <a:ext cx="3722255"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Currently in BETA</a:t>
            </a:r>
          </a:p>
          <a:p>
            <a:pPr algn="ctr"/>
            <a:r>
              <a:rPr lang="en-US"/>
              <a:t>Subject to change!</a:t>
            </a:r>
          </a:p>
        </p:txBody>
      </p:sp>
    </p:spTree>
    <p:extLst>
      <p:ext uri="{BB962C8B-B14F-4D97-AF65-F5344CB8AC3E}">
        <p14:creationId xmlns:p14="http://schemas.microsoft.com/office/powerpoint/2010/main" val="310612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6C444-5045-41E7-B541-FFFA968D57A6}"/>
              </a:ext>
            </a:extLst>
          </p:cNvPr>
          <p:cNvSpPr>
            <a:spLocks noGrp="1"/>
          </p:cNvSpPr>
          <p:nvPr>
            <p:ph type="title"/>
          </p:nvPr>
        </p:nvSpPr>
        <p:spPr/>
        <p:txBody>
          <a:bodyPr/>
          <a:lstStyle/>
          <a:p>
            <a:r>
              <a:rPr lang="en-US">
                <a:solidFill>
                  <a:srgbClr val="0269B5"/>
                </a:solidFill>
              </a:rPr>
              <a:t>Introducing </a:t>
            </a:r>
            <a:r>
              <a:rPr lang="en-US" err="1">
                <a:solidFill>
                  <a:srgbClr val="0269B5"/>
                </a:solidFill>
              </a:rPr>
              <a:t>devinit</a:t>
            </a:r>
            <a:endParaRPr lang="en-US">
              <a:solidFill>
                <a:srgbClr val="0269B5"/>
              </a:solidFill>
            </a:endParaRPr>
          </a:p>
        </p:txBody>
      </p:sp>
      <p:sp>
        <p:nvSpPr>
          <p:cNvPr id="7" name="Text Placeholder 6">
            <a:extLst>
              <a:ext uri="{FF2B5EF4-FFF2-40B4-BE49-F238E27FC236}">
                <a16:creationId xmlns:a16="http://schemas.microsoft.com/office/drawing/2014/main" id="{5CE6C7AD-0721-4803-BE7D-265576720C4E}"/>
              </a:ext>
            </a:extLst>
          </p:cNvPr>
          <p:cNvSpPr>
            <a:spLocks noGrp="1"/>
          </p:cNvSpPr>
          <p:nvPr>
            <p:ph type="body" idx="1"/>
          </p:nvPr>
        </p:nvSpPr>
        <p:spPr/>
        <p:txBody>
          <a:bodyPr/>
          <a:lstStyle/>
          <a:p>
            <a:r>
              <a:rPr lang="en-US"/>
              <a:t>A tool to create development environments</a:t>
            </a:r>
          </a:p>
        </p:txBody>
      </p:sp>
      <p:pic>
        <p:nvPicPr>
          <p:cNvPr id="1026" name="Picture 2" descr="hero">
            <a:extLst>
              <a:ext uri="{FF2B5EF4-FFF2-40B4-BE49-F238E27FC236}">
                <a16:creationId xmlns:a16="http://schemas.microsoft.com/office/drawing/2014/main" id="{C3E5F711-9D93-4BE4-8528-3813611AD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616" y="-55563"/>
            <a:ext cx="3476625"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57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DFD89-D9C3-493B-9B8A-55FE29E67F18}"/>
              </a:ext>
            </a:extLst>
          </p:cNvPr>
          <p:cNvSpPr>
            <a:spLocks noGrp="1"/>
          </p:cNvSpPr>
          <p:nvPr>
            <p:ph type="title"/>
          </p:nvPr>
        </p:nvSpPr>
        <p:spPr/>
        <p:txBody>
          <a:bodyPr/>
          <a:lstStyle/>
          <a:p>
            <a:r>
              <a:rPr lang="en-US"/>
              <a:t>What is it?</a:t>
            </a:r>
          </a:p>
        </p:txBody>
      </p:sp>
      <p:sp>
        <p:nvSpPr>
          <p:cNvPr id="5" name="Content Placeholder 4">
            <a:extLst>
              <a:ext uri="{FF2B5EF4-FFF2-40B4-BE49-F238E27FC236}">
                <a16:creationId xmlns:a16="http://schemas.microsoft.com/office/drawing/2014/main" id="{0C838C72-04FE-4C1D-AC1D-14D819D4F06B}"/>
              </a:ext>
            </a:extLst>
          </p:cNvPr>
          <p:cNvSpPr>
            <a:spLocks noGrp="1"/>
          </p:cNvSpPr>
          <p:nvPr>
            <p:ph idx="1"/>
          </p:nvPr>
        </p:nvSpPr>
        <p:spPr/>
        <p:txBody>
          <a:bodyPr/>
          <a:lstStyle/>
          <a:p>
            <a:r>
              <a:rPr lang="en-US"/>
              <a:t>A tool to create development environments on Windows</a:t>
            </a:r>
          </a:p>
          <a:p>
            <a:endParaRPr lang="en-US"/>
          </a:p>
          <a:p>
            <a:r>
              <a:rPr lang="en-US"/>
              <a:t>Driven by a json file (.</a:t>
            </a:r>
            <a:r>
              <a:rPr lang="en-US" err="1"/>
              <a:t>devinit.json</a:t>
            </a:r>
            <a:r>
              <a:rPr lang="en-US"/>
              <a:t>)</a:t>
            </a:r>
          </a:p>
          <a:p>
            <a:endParaRPr lang="en-US"/>
          </a:p>
          <a:p>
            <a:r>
              <a:rPr lang="en-US"/>
              <a:t>It’s all about gluing together </a:t>
            </a:r>
            <a:r>
              <a:rPr lang="en-US" err="1"/>
              <a:t>disperate</a:t>
            </a:r>
            <a:r>
              <a:rPr lang="en-US"/>
              <a:t> tools to make it easy to define a development environment</a:t>
            </a:r>
          </a:p>
        </p:txBody>
      </p:sp>
    </p:spTree>
    <p:extLst>
      <p:ext uri="{BB962C8B-B14F-4D97-AF65-F5344CB8AC3E}">
        <p14:creationId xmlns:p14="http://schemas.microsoft.com/office/powerpoint/2010/main" val="416672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777A2B-9EEA-46E8-B016-AE9A683CDA4C}"/>
              </a:ext>
            </a:extLst>
          </p:cNvPr>
          <p:cNvSpPr/>
          <p:nvPr/>
        </p:nvSpPr>
        <p:spPr>
          <a:xfrm>
            <a:off x="6593075" y="323937"/>
            <a:ext cx="1694089" cy="224614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solidFill>
                  <a:schemeClr val="tx1"/>
                </a:solidFill>
              </a:rPr>
              <a:t>.</a:t>
            </a:r>
            <a:r>
              <a:rPr lang="en-US" err="1">
                <a:solidFill>
                  <a:schemeClr val="tx1"/>
                </a:solidFill>
              </a:rPr>
              <a:t>devinit.json</a:t>
            </a:r>
            <a:endParaRPr lang="en-US">
              <a:solidFill>
                <a:schemeClr val="tx1"/>
              </a:solidFill>
            </a:endParaRPr>
          </a:p>
        </p:txBody>
      </p:sp>
      <p:sp>
        <p:nvSpPr>
          <p:cNvPr id="2" name="Title 1">
            <a:extLst>
              <a:ext uri="{FF2B5EF4-FFF2-40B4-BE49-F238E27FC236}">
                <a16:creationId xmlns:a16="http://schemas.microsoft.com/office/drawing/2014/main" id="{949252D9-9398-452B-8FDC-ED7846D0D53F}"/>
              </a:ext>
            </a:extLst>
          </p:cNvPr>
          <p:cNvSpPr>
            <a:spLocks noGrp="1"/>
          </p:cNvSpPr>
          <p:nvPr>
            <p:ph type="title"/>
          </p:nvPr>
        </p:nvSpPr>
        <p:spPr/>
        <p:txBody>
          <a:bodyPr/>
          <a:lstStyle/>
          <a:p>
            <a:r>
              <a:rPr lang="en-US"/>
              <a:t>Devinit Architecture</a:t>
            </a:r>
          </a:p>
        </p:txBody>
      </p:sp>
      <p:sp>
        <p:nvSpPr>
          <p:cNvPr id="4" name="Content Placeholder 3">
            <a:extLst>
              <a:ext uri="{FF2B5EF4-FFF2-40B4-BE49-F238E27FC236}">
                <a16:creationId xmlns:a16="http://schemas.microsoft.com/office/drawing/2014/main" id="{03A0A09B-E164-4384-B96C-051EDB794441}"/>
              </a:ext>
            </a:extLst>
          </p:cNvPr>
          <p:cNvSpPr>
            <a:spLocks noGrp="1"/>
          </p:cNvSpPr>
          <p:nvPr>
            <p:ph sz="half" idx="1"/>
          </p:nvPr>
        </p:nvSpPr>
        <p:spPr/>
        <p:txBody>
          <a:bodyPr>
            <a:normAutofit lnSpcReduction="10000"/>
          </a:bodyPr>
          <a:lstStyle/>
          <a:p>
            <a:r>
              <a:rPr lang="en-US"/>
              <a:t>Devinit is a </a:t>
            </a:r>
            <a:r>
              <a:rPr lang="en-US" err="1"/>
              <a:t>cmd</a:t>
            </a:r>
            <a:r>
              <a:rPr lang="en-US"/>
              <a:t> line tool </a:t>
            </a:r>
          </a:p>
          <a:p>
            <a:endParaRPr lang="en-US"/>
          </a:p>
          <a:p>
            <a:r>
              <a:rPr lang="en-US"/>
              <a:t>A json file that defines a list of </a:t>
            </a:r>
            <a:r>
              <a:rPr lang="en-US" i="1"/>
              <a:t>tools </a:t>
            </a:r>
            <a:r>
              <a:rPr lang="en-US"/>
              <a:t>to run</a:t>
            </a:r>
          </a:p>
          <a:p>
            <a:endParaRPr lang="en-US"/>
          </a:p>
          <a:p>
            <a:r>
              <a:rPr lang="en-US"/>
              <a:t>&gt;</a:t>
            </a:r>
            <a:r>
              <a:rPr lang="en-US" err="1"/>
              <a:t>devinit</a:t>
            </a:r>
            <a:r>
              <a:rPr lang="en-US"/>
              <a:t> </a:t>
            </a:r>
            <a:r>
              <a:rPr lang="en-US" err="1"/>
              <a:t>init</a:t>
            </a:r>
            <a:r>
              <a:rPr lang="en-US"/>
              <a:t> executes each of the tools</a:t>
            </a:r>
          </a:p>
          <a:p>
            <a:endParaRPr lang="en-US"/>
          </a:p>
          <a:p>
            <a:r>
              <a:rPr lang="en-US"/>
              <a:t>Bingo, dev environment created…</a:t>
            </a:r>
          </a:p>
        </p:txBody>
      </p:sp>
      <p:sp>
        <p:nvSpPr>
          <p:cNvPr id="7" name="Content Placeholder 6">
            <a:extLst>
              <a:ext uri="{FF2B5EF4-FFF2-40B4-BE49-F238E27FC236}">
                <a16:creationId xmlns:a16="http://schemas.microsoft.com/office/drawing/2014/main" id="{473364E6-0DFC-44D8-901A-6B0D55CE157E}"/>
              </a:ext>
            </a:extLst>
          </p:cNvPr>
          <p:cNvSpPr>
            <a:spLocks noGrp="1"/>
          </p:cNvSpPr>
          <p:nvPr>
            <p:ph sz="half" idx="2"/>
          </p:nvPr>
        </p:nvSpPr>
        <p:spPr>
          <a:xfrm>
            <a:off x="6504652" y="3797771"/>
            <a:ext cx="5181600" cy="446235"/>
          </a:xfrm>
          <a:prstGeom prst="rect">
            <a:avLst/>
          </a:prstGeom>
          <a:solidFill>
            <a:schemeClr val="tx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marL="0" indent="0">
              <a:buNone/>
            </a:pPr>
            <a:r>
              <a:rPr lang="en-US">
                <a:solidFill>
                  <a:schemeClr val="bg1"/>
                </a:solidFill>
                <a:latin typeface="Consolas" panose="020B0609020204030204" pitchFamily="49" charset="0"/>
              </a:rPr>
              <a:t>&gt; </a:t>
            </a:r>
            <a:r>
              <a:rPr lang="en-US" err="1">
                <a:solidFill>
                  <a:schemeClr val="bg1"/>
                </a:solidFill>
                <a:latin typeface="Consolas" panose="020B0609020204030204" pitchFamily="49" charset="0"/>
              </a:rPr>
              <a:t>devinit</a:t>
            </a:r>
            <a:r>
              <a:rPr lang="en-US">
                <a:solidFill>
                  <a:schemeClr val="bg1"/>
                </a:solidFill>
                <a:latin typeface="Consolas" panose="020B0609020204030204" pitchFamily="49" charset="0"/>
              </a:rPr>
              <a:t> </a:t>
            </a:r>
            <a:r>
              <a:rPr lang="en-US" err="1">
                <a:solidFill>
                  <a:schemeClr val="bg1"/>
                </a:solidFill>
                <a:latin typeface="Consolas" panose="020B0609020204030204" pitchFamily="49" charset="0"/>
              </a:rPr>
              <a:t>init</a:t>
            </a:r>
            <a:endParaRPr lang="en-US">
              <a:solidFill>
                <a:schemeClr val="bg1"/>
              </a:solidFill>
              <a:latin typeface="Consolas" panose="020B0609020204030204" pitchFamily="49" charset="0"/>
            </a:endParaRPr>
          </a:p>
        </p:txBody>
      </p:sp>
      <p:pic>
        <p:nvPicPr>
          <p:cNvPr id="4098" name="Picture 2" descr="Image result for file icon">
            <a:extLst>
              <a:ext uri="{FF2B5EF4-FFF2-40B4-BE49-F238E27FC236}">
                <a16:creationId xmlns:a16="http://schemas.microsoft.com/office/drawing/2014/main" id="{70E05BB3-BBE0-4BEA-B54B-5E498C9D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390" y="528340"/>
            <a:ext cx="1334563" cy="153332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6CB13B82-CE0F-488A-A807-FAEA2F836BA4}"/>
              </a:ext>
            </a:extLst>
          </p:cNvPr>
          <p:cNvSpPr/>
          <p:nvPr/>
        </p:nvSpPr>
        <p:spPr>
          <a:xfrm>
            <a:off x="8610820" y="268602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D227DC5-9F00-4447-B600-EF1CECBCFCAF}"/>
              </a:ext>
            </a:extLst>
          </p:cNvPr>
          <p:cNvSpPr/>
          <p:nvPr/>
        </p:nvSpPr>
        <p:spPr>
          <a:xfrm>
            <a:off x="6593075" y="460558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BE90B95-E8C9-49A0-99B0-363A73476D8B}"/>
              </a:ext>
            </a:extLst>
          </p:cNvPr>
          <p:cNvSpPr/>
          <p:nvPr/>
        </p:nvSpPr>
        <p:spPr>
          <a:xfrm>
            <a:off x="8997905" y="460558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e the source image">
            <a:extLst>
              <a:ext uri="{FF2B5EF4-FFF2-40B4-BE49-F238E27FC236}">
                <a16:creationId xmlns:a16="http://schemas.microsoft.com/office/drawing/2014/main" id="{7641157F-D3F4-432A-8130-BA582D57A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408945" y="5674713"/>
            <a:ext cx="852887" cy="446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See the source image">
            <a:extLst>
              <a:ext uri="{FF2B5EF4-FFF2-40B4-BE49-F238E27FC236}">
                <a16:creationId xmlns:a16="http://schemas.microsoft.com/office/drawing/2014/main" id="{6EFCE3AF-B3AC-4D66-A520-2953369A2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13776" y="5671534"/>
            <a:ext cx="852887" cy="44623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9E1B38F-F2DB-4EFF-B09B-2FCD6503935B}"/>
              </a:ext>
            </a:extLst>
          </p:cNvPr>
          <p:cNvSpPr txBox="1"/>
          <p:nvPr/>
        </p:nvSpPr>
        <p:spPr>
          <a:xfrm>
            <a:off x="8610820" y="323936"/>
            <a:ext cx="4657318" cy="2308324"/>
          </a:xfrm>
          <a:prstGeom prst="rect">
            <a:avLst/>
          </a:prstGeom>
          <a:noFill/>
        </p:spPr>
        <p:txBody>
          <a:bodyPr wrap="square" rtlCol="0">
            <a:spAutoFit/>
          </a:bodyPr>
          <a:lstStyle/>
          <a:p>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  </a:t>
            </a:r>
            <a:r>
              <a:rPr lang="en-US" sz="1200">
                <a:solidFill>
                  <a:srgbClr val="2E75B6"/>
                </a:solidFill>
                <a:latin typeface="Consolas" panose="020B0609020204030204" pitchFamily="49" charset="0"/>
              </a:rPr>
              <a:t>"run"</a:t>
            </a:r>
            <a:r>
              <a:rPr lang="en-US" sz="120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    {      </a:t>
            </a:r>
          </a:p>
          <a:p>
            <a:r>
              <a:rPr lang="en-US" sz="1200">
                <a:solidFill>
                  <a:srgbClr val="000000"/>
                </a:solidFill>
                <a:latin typeface="Consolas" panose="020B0609020204030204" pitchFamily="49" charset="0"/>
              </a:rPr>
              <a:t>      </a:t>
            </a:r>
            <a:r>
              <a:rPr lang="en-US" sz="1200">
                <a:solidFill>
                  <a:srgbClr val="2E75B6"/>
                </a:solidFill>
                <a:latin typeface="Consolas" panose="020B0609020204030204" pitchFamily="49" charset="0"/>
              </a:rPr>
              <a:t>"tool"</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"require-</a:t>
            </a:r>
            <a:r>
              <a:rPr lang="en-US" sz="1200" err="1">
                <a:solidFill>
                  <a:srgbClr val="A31515"/>
                </a:solidFill>
                <a:latin typeface="Consolas" panose="020B0609020204030204" pitchFamily="49" charset="0"/>
              </a:rPr>
              <a:t>dotnetcoresdk</a:t>
            </a:r>
            <a:r>
              <a:rPr lang="en-US" sz="1200">
                <a:solidFill>
                  <a:srgbClr val="A31515"/>
                </a:solidFill>
                <a:latin typeface="Consolas" panose="020B0609020204030204" pitchFamily="49" charset="0"/>
              </a:rPr>
              <a:t>"</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      </a:t>
            </a:r>
            <a:r>
              <a:rPr lang="en-US" sz="1200">
                <a:solidFill>
                  <a:srgbClr val="2E75B6"/>
                </a:solidFill>
                <a:latin typeface="Consolas" panose="020B0609020204030204" pitchFamily="49" charset="0"/>
              </a:rPr>
              <a:t>"tool"</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"dotnet-</a:t>
            </a:r>
            <a:r>
              <a:rPr lang="en-US" sz="1200" err="1">
                <a:solidFill>
                  <a:srgbClr val="A31515"/>
                </a:solidFill>
                <a:latin typeface="Consolas" panose="020B0609020204030204" pitchFamily="49" charset="0"/>
              </a:rPr>
              <a:t>toolinstall</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      </a:t>
            </a:r>
            <a:r>
              <a:rPr lang="en-US" sz="1200">
                <a:solidFill>
                  <a:srgbClr val="2E75B6"/>
                </a:solidFill>
                <a:latin typeface="Consolas" panose="020B0609020204030204" pitchFamily="49" charset="0"/>
              </a:rPr>
              <a:t>"input"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"dotnet-</a:t>
            </a:r>
            <a:r>
              <a:rPr lang="en-US" sz="1200" err="1">
                <a:solidFill>
                  <a:srgbClr val="A31515"/>
                </a:solidFill>
                <a:latin typeface="Consolas" panose="020B0609020204030204" pitchFamily="49" charset="0"/>
              </a:rPr>
              <a:t>ef</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      </a:t>
            </a:r>
            <a:r>
              <a:rPr lang="en-US" sz="1200">
                <a:solidFill>
                  <a:srgbClr val="2E75B6"/>
                </a:solidFill>
                <a:latin typeface="Consolas" panose="020B0609020204030204" pitchFamily="49" charset="0"/>
              </a:rPr>
              <a:t>"</a:t>
            </a:r>
            <a:r>
              <a:rPr lang="en-US" sz="1200" err="1">
                <a:solidFill>
                  <a:srgbClr val="2E75B6"/>
                </a:solidFill>
                <a:latin typeface="Consolas" panose="020B0609020204030204" pitchFamily="49" charset="0"/>
              </a:rPr>
              <a:t>additionalOptions</a:t>
            </a:r>
            <a:r>
              <a:rPr lang="en-US" sz="1200">
                <a:solidFill>
                  <a:srgbClr val="2E75B6"/>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"--global"</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a:t>
            </a:r>
            <a:endParaRPr lang="en-US" sz="1200"/>
          </a:p>
        </p:txBody>
      </p:sp>
      <p:sp>
        <p:nvSpPr>
          <p:cNvPr id="24" name="Oval 23">
            <a:extLst>
              <a:ext uri="{FF2B5EF4-FFF2-40B4-BE49-F238E27FC236}">
                <a16:creationId xmlns:a16="http://schemas.microsoft.com/office/drawing/2014/main" id="{4AC7CCEE-03D2-41B6-BCA9-D1945BACB70E}"/>
              </a:ext>
            </a:extLst>
          </p:cNvPr>
          <p:cNvSpPr/>
          <p:nvPr/>
        </p:nvSpPr>
        <p:spPr>
          <a:xfrm>
            <a:off x="7639730" y="1218862"/>
            <a:ext cx="370643" cy="2737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TextBox 24">
            <a:extLst>
              <a:ext uri="{FF2B5EF4-FFF2-40B4-BE49-F238E27FC236}">
                <a16:creationId xmlns:a16="http://schemas.microsoft.com/office/drawing/2014/main" id="{A24978A9-93FE-476B-AF33-63ED44F97F05}"/>
              </a:ext>
            </a:extLst>
          </p:cNvPr>
          <p:cNvSpPr txBox="1"/>
          <p:nvPr/>
        </p:nvSpPr>
        <p:spPr>
          <a:xfrm>
            <a:off x="6282097" y="6211669"/>
            <a:ext cx="1106585" cy="646331"/>
          </a:xfrm>
          <a:prstGeom prst="rect">
            <a:avLst/>
          </a:prstGeom>
          <a:noFill/>
        </p:spPr>
        <p:txBody>
          <a:bodyPr wrap="none" rtlCol="0">
            <a:spAutoFit/>
          </a:bodyPr>
          <a:lstStyle/>
          <a:p>
            <a:pPr algn="ctr"/>
            <a:r>
              <a:rPr lang="en-US"/>
              <a:t>.NET Core</a:t>
            </a:r>
            <a:br>
              <a:rPr lang="en-US"/>
            </a:br>
            <a:r>
              <a:rPr lang="en-US"/>
              <a:t>installed</a:t>
            </a:r>
          </a:p>
        </p:txBody>
      </p:sp>
      <p:sp>
        <p:nvSpPr>
          <p:cNvPr id="26" name="TextBox 25">
            <a:extLst>
              <a:ext uri="{FF2B5EF4-FFF2-40B4-BE49-F238E27FC236}">
                <a16:creationId xmlns:a16="http://schemas.microsoft.com/office/drawing/2014/main" id="{28153224-B63F-41C3-B2BE-F3B3768D2A09}"/>
              </a:ext>
            </a:extLst>
          </p:cNvPr>
          <p:cNvSpPr txBox="1"/>
          <p:nvPr/>
        </p:nvSpPr>
        <p:spPr>
          <a:xfrm>
            <a:off x="8703887" y="6205311"/>
            <a:ext cx="1072666" cy="646331"/>
          </a:xfrm>
          <a:prstGeom prst="rect">
            <a:avLst/>
          </a:prstGeom>
          <a:noFill/>
        </p:spPr>
        <p:txBody>
          <a:bodyPr wrap="none" rtlCol="0">
            <a:spAutoFit/>
          </a:bodyPr>
          <a:lstStyle/>
          <a:p>
            <a:pPr algn="ctr"/>
            <a:r>
              <a:rPr lang="en-US"/>
              <a:t>dotnet-</a:t>
            </a:r>
            <a:r>
              <a:rPr lang="en-US" err="1"/>
              <a:t>ef</a:t>
            </a:r>
            <a:br>
              <a:rPr lang="en-US"/>
            </a:br>
            <a:r>
              <a:rPr lang="en-US"/>
              <a:t>installed</a:t>
            </a:r>
          </a:p>
        </p:txBody>
      </p:sp>
      <p:sp>
        <p:nvSpPr>
          <p:cNvPr id="32" name="TextBox 31">
            <a:extLst>
              <a:ext uri="{FF2B5EF4-FFF2-40B4-BE49-F238E27FC236}">
                <a16:creationId xmlns:a16="http://schemas.microsoft.com/office/drawing/2014/main" id="{0B364E54-7415-45E9-BF8E-A213A4971D96}"/>
              </a:ext>
            </a:extLst>
          </p:cNvPr>
          <p:cNvSpPr txBox="1"/>
          <p:nvPr/>
        </p:nvSpPr>
        <p:spPr>
          <a:xfrm>
            <a:off x="6953879" y="4510015"/>
            <a:ext cx="2141573" cy="584775"/>
          </a:xfrm>
          <a:prstGeom prst="rect">
            <a:avLst/>
          </a:prstGeom>
          <a:noFill/>
        </p:spPr>
        <p:txBody>
          <a:bodyPr wrap="square">
            <a:spAutoFit/>
          </a:bodyPr>
          <a:lstStyle/>
          <a:p>
            <a:r>
              <a:rPr lang="en-US" sz="1600"/>
              <a:t>require-</a:t>
            </a:r>
            <a:r>
              <a:rPr lang="en-US" sz="1600" err="1"/>
              <a:t>dotnetcoresdk</a:t>
            </a:r>
            <a:endParaRPr lang="en-US" sz="1600"/>
          </a:p>
          <a:p>
            <a:r>
              <a:rPr lang="en-US" sz="1600"/>
              <a:t>Tool</a:t>
            </a:r>
          </a:p>
        </p:txBody>
      </p:sp>
      <p:sp>
        <p:nvSpPr>
          <p:cNvPr id="30" name="TextBox 29">
            <a:extLst>
              <a:ext uri="{FF2B5EF4-FFF2-40B4-BE49-F238E27FC236}">
                <a16:creationId xmlns:a16="http://schemas.microsoft.com/office/drawing/2014/main" id="{1A05C4C8-621B-4811-8274-423E8216D2F9}"/>
              </a:ext>
            </a:extLst>
          </p:cNvPr>
          <p:cNvSpPr txBox="1"/>
          <p:nvPr/>
        </p:nvSpPr>
        <p:spPr>
          <a:xfrm>
            <a:off x="9482537" y="4510015"/>
            <a:ext cx="2141573" cy="584775"/>
          </a:xfrm>
          <a:prstGeom prst="rect">
            <a:avLst/>
          </a:prstGeom>
          <a:noFill/>
        </p:spPr>
        <p:txBody>
          <a:bodyPr wrap="square">
            <a:spAutoFit/>
          </a:bodyPr>
          <a:lstStyle/>
          <a:p>
            <a:r>
              <a:rPr lang="en-US" sz="1600"/>
              <a:t>dotnet-</a:t>
            </a:r>
            <a:r>
              <a:rPr lang="en-US" sz="1600" err="1"/>
              <a:t>toolinstall</a:t>
            </a:r>
            <a:endParaRPr lang="en-US" sz="1600"/>
          </a:p>
          <a:p>
            <a:r>
              <a:rPr lang="en-US" sz="1600"/>
              <a:t>Tool</a:t>
            </a:r>
          </a:p>
        </p:txBody>
      </p:sp>
    </p:spTree>
    <p:extLst>
      <p:ext uri="{BB962C8B-B14F-4D97-AF65-F5344CB8AC3E}">
        <p14:creationId xmlns:p14="http://schemas.microsoft.com/office/powerpoint/2010/main" val="4294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p:txBody>
          <a:bodyPr/>
          <a:lstStyle/>
          <a:p>
            <a:r>
              <a:rPr lang="en-US"/>
              <a:t>A </a:t>
            </a:r>
            <a:r>
              <a:rPr lang="en-US" err="1"/>
              <a:t>devinit</a:t>
            </a:r>
            <a:r>
              <a:rPr lang="en-US"/>
              <a:t> tool</a:t>
            </a:r>
          </a:p>
        </p:txBody>
      </p:sp>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p:txBody>
          <a:bodyPr/>
          <a:lstStyle/>
          <a:p>
            <a:r>
              <a:rPr lang="en-US"/>
              <a:t>Each </a:t>
            </a:r>
            <a:r>
              <a:rPr lang="en-US" err="1"/>
              <a:t>devinit</a:t>
            </a:r>
            <a:r>
              <a:rPr lang="en-US"/>
              <a:t> tool is a simple shim to something concrete</a:t>
            </a:r>
          </a:p>
          <a:p>
            <a:r>
              <a:rPr lang="en-US"/>
              <a:t>A </a:t>
            </a:r>
            <a:r>
              <a:rPr lang="en-US" err="1"/>
              <a:t>devinit</a:t>
            </a:r>
            <a:r>
              <a:rPr lang="en-US"/>
              <a:t> tool just passes on the parameters to the tool they are running (without validation)</a:t>
            </a:r>
          </a:p>
          <a:p>
            <a:r>
              <a:rPr lang="en-US"/>
              <a:t>Each tool </a:t>
            </a:r>
            <a:r>
              <a:rPr lang="en-US" i="1"/>
              <a:t>should </a:t>
            </a:r>
            <a:r>
              <a:rPr lang="en-US"/>
              <a:t>be isolated from each other tool </a:t>
            </a:r>
          </a:p>
          <a:p>
            <a:endParaRPr lang="en-US"/>
          </a:p>
        </p:txBody>
      </p:sp>
      <p:pic>
        <p:nvPicPr>
          <p:cNvPr id="8" name="Picture 7">
            <a:extLst>
              <a:ext uri="{FF2B5EF4-FFF2-40B4-BE49-F238E27FC236}">
                <a16:creationId xmlns:a16="http://schemas.microsoft.com/office/drawing/2014/main" id="{EDE7D2FA-0AAA-4C46-B0A6-AAC7CE5178C3}"/>
              </a:ext>
            </a:extLst>
          </p:cNvPr>
          <p:cNvPicPr>
            <a:picLocks noChangeAspect="1"/>
          </p:cNvPicPr>
          <p:nvPr/>
        </p:nvPicPr>
        <p:blipFill>
          <a:blip r:embed="rId2"/>
          <a:stretch>
            <a:fillRect/>
          </a:stretch>
        </p:blipFill>
        <p:spPr>
          <a:xfrm>
            <a:off x="1924050" y="4066081"/>
            <a:ext cx="8343899" cy="2110882"/>
          </a:xfrm>
          <a:prstGeom prst="rect">
            <a:avLst/>
          </a:prstGeom>
        </p:spPr>
      </p:pic>
    </p:spTree>
    <p:extLst>
      <p:ext uri="{BB962C8B-B14F-4D97-AF65-F5344CB8AC3E}">
        <p14:creationId xmlns:p14="http://schemas.microsoft.com/office/powerpoint/2010/main" val="39918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365125"/>
            <a:ext cx="10515599" cy="1325563"/>
          </a:xfrm>
        </p:spPr>
        <p:txBody>
          <a:bodyPr>
            <a:normAutofit/>
          </a:bodyPr>
          <a:lstStyle/>
          <a:p>
            <a:r>
              <a:rPr lang="en-US"/>
              <a:t>Agenda	</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838200" y="1825625"/>
            <a:ext cx="6046076" cy="4351338"/>
          </a:xfrm>
        </p:spPr>
        <p:txBody>
          <a:bodyPr>
            <a:normAutofit lnSpcReduction="10000"/>
          </a:bodyPr>
          <a:lstStyle/>
          <a:p>
            <a:r>
              <a:rPr lang="en-US"/>
              <a:t>What are GitHub </a:t>
            </a:r>
            <a:r>
              <a:rPr lang="en-US" err="1"/>
              <a:t>Codespaces</a:t>
            </a:r>
            <a:r>
              <a:rPr lang="en-US"/>
              <a:t>?</a:t>
            </a:r>
          </a:p>
          <a:p>
            <a:r>
              <a:rPr lang="en-US"/>
              <a:t>How do they work?</a:t>
            </a:r>
          </a:p>
          <a:p>
            <a:r>
              <a:rPr lang="en-US"/>
              <a:t>Demo </a:t>
            </a:r>
          </a:p>
          <a:p>
            <a:pPr lvl="1"/>
            <a:r>
              <a:rPr lang="en-US"/>
              <a:t>Creating </a:t>
            </a:r>
            <a:r>
              <a:rPr lang="en-US" err="1"/>
              <a:t>codespaces</a:t>
            </a:r>
            <a:r>
              <a:rPr lang="en-US"/>
              <a:t> </a:t>
            </a:r>
          </a:p>
          <a:p>
            <a:pPr lvl="1"/>
            <a:r>
              <a:rPr lang="en-US"/>
              <a:t>New Git tooling</a:t>
            </a:r>
          </a:p>
          <a:p>
            <a:pPr lvl="1"/>
            <a:r>
              <a:rPr lang="en-US"/>
              <a:t>GitHub Actions</a:t>
            </a:r>
          </a:p>
          <a:p>
            <a:r>
              <a:rPr lang="en-US"/>
              <a:t>Customizations for </a:t>
            </a:r>
            <a:r>
              <a:rPr lang="en-US" err="1"/>
              <a:t>codespaces</a:t>
            </a:r>
            <a:endParaRPr lang="en-US"/>
          </a:p>
          <a:p>
            <a:pPr lvl="1"/>
            <a:r>
              <a:rPr lang="en-US"/>
              <a:t>Types of customizations</a:t>
            </a:r>
          </a:p>
          <a:p>
            <a:pPr lvl="1"/>
            <a:r>
              <a:rPr lang="en-US" err="1"/>
              <a:t>Devinit</a:t>
            </a:r>
            <a:r>
              <a:rPr lang="en-US"/>
              <a:t> tool</a:t>
            </a:r>
          </a:p>
          <a:p>
            <a:pPr lvl="1"/>
            <a:r>
              <a:rPr lang="en-US"/>
              <a:t>Demo</a:t>
            </a:r>
          </a:p>
          <a:p>
            <a:endParaRPr lang="en-US"/>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305BDCB3-433E-4DF8-9D94-211ED55A9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9962" y="1929820"/>
            <a:ext cx="4221597" cy="4221597"/>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849603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010D-2530-4A4E-8B37-3A91BC6B98C8}"/>
              </a:ext>
            </a:extLst>
          </p:cNvPr>
          <p:cNvSpPr>
            <a:spLocks noGrp="1"/>
          </p:cNvSpPr>
          <p:nvPr>
            <p:ph type="title"/>
          </p:nvPr>
        </p:nvSpPr>
        <p:spPr/>
        <p:txBody>
          <a:bodyPr/>
          <a:lstStyle/>
          <a:p>
            <a:r>
              <a:rPr lang="en-US"/>
              <a:t>How do you use it?</a:t>
            </a:r>
          </a:p>
        </p:txBody>
      </p:sp>
      <p:sp>
        <p:nvSpPr>
          <p:cNvPr id="3" name="Content Placeholder 2">
            <a:extLst>
              <a:ext uri="{FF2B5EF4-FFF2-40B4-BE49-F238E27FC236}">
                <a16:creationId xmlns:a16="http://schemas.microsoft.com/office/drawing/2014/main" id="{63036D34-1E06-4692-B2E6-5E1DC61F5D8A}"/>
              </a:ext>
            </a:extLst>
          </p:cNvPr>
          <p:cNvSpPr>
            <a:spLocks noGrp="1"/>
          </p:cNvSpPr>
          <p:nvPr>
            <p:ph idx="1"/>
          </p:nvPr>
        </p:nvSpPr>
        <p:spPr/>
        <p:txBody>
          <a:bodyPr/>
          <a:lstStyle/>
          <a:p>
            <a:pPr marL="514350" indent="-514350">
              <a:buFont typeface="+mj-lt"/>
              <a:buAutoNum type="arabicPeriod"/>
            </a:pPr>
            <a:r>
              <a:rPr lang="en-US"/>
              <a:t>Add a .</a:t>
            </a:r>
            <a:r>
              <a:rPr lang="en-US" err="1"/>
              <a:t>devinit.json</a:t>
            </a:r>
            <a:r>
              <a:rPr lang="en-US"/>
              <a:t> that defines what to run</a:t>
            </a:r>
          </a:p>
          <a:p>
            <a:pPr marL="514350" indent="-514350">
              <a:buFont typeface="+mj-lt"/>
              <a:buAutoNum type="arabicPeriod"/>
            </a:pPr>
            <a:r>
              <a:rPr lang="en-US"/>
              <a:t>Add a .</a:t>
            </a:r>
            <a:r>
              <a:rPr lang="en-US" err="1"/>
              <a:t>devcontainer.json</a:t>
            </a:r>
            <a:r>
              <a:rPr lang="en-US"/>
              <a:t> file that in the </a:t>
            </a:r>
            <a:r>
              <a:rPr lang="en-US" err="1"/>
              <a:t>postCreateCommand</a:t>
            </a:r>
            <a:r>
              <a:rPr lang="en-US"/>
              <a:t> executes ‘</a:t>
            </a:r>
            <a:r>
              <a:rPr lang="en-US" err="1"/>
              <a:t>devinit</a:t>
            </a:r>
            <a:r>
              <a:rPr lang="en-US"/>
              <a:t> </a:t>
            </a:r>
            <a:r>
              <a:rPr lang="en-US" err="1"/>
              <a:t>init</a:t>
            </a:r>
            <a:r>
              <a:rPr lang="en-US"/>
              <a:t>’</a:t>
            </a:r>
          </a:p>
          <a:p>
            <a:pPr marL="514350" indent="-514350">
              <a:buFont typeface="+mj-lt"/>
              <a:buAutoNum type="arabicPeriod"/>
            </a:pPr>
            <a:r>
              <a:rPr lang="en-US"/>
              <a:t>Profit!</a:t>
            </a:r>
          </a:p>
          <a:p>
            <a:pPr marL="514350" indent="-514350">
              <a:buFont typeface="+mj-lt"/>
              <a:buAutoNum type="arabicPeriod"/>
            </a:pPr>
            <a:endParaRPr lang="en-US"/>
          </a:p>
        </p:txBody>
      </p:sp>
    </p:spTree>
    <p:extLst>
      <p:ext uri="{BB962C8B-B14F-4D97-AF65-F5344CB8AC3E}">
        <p14:creationId xmlns:p14="http://schemas.microsoft.com/office/powerpoint/2010/main" val="33327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7B247-8551-4822-8381-6882B6F10EAE}"/>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5D4222B5-A7D5-473B-8006-9B0F7577C2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256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6CD93B-1228-4298-BC33-9C4B04D27ACA}"/>
              </a:ext>
            </a:extLst>
          </p:cNvPr>
          <p:cNvSpPr/>
          <p:nvPr/>
        </p:nvSpPr>
        <p:spPr>
          <a:xfrm>
            <a:off x="6410186" y="1770346"/>
            <a:ext cx="5702572" cy="226320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a:t>
            </a:r>
            <a:r>
              <a:rPr lang="en-US" err="1">
                <a:solidFill>
                  <a:schemeClr val="tx1"/>
                </a:solidFill>
              </a:rPr>
              <a:t>devinit.json</a:t>
            </a:r>
            <a:endParaRPr lang="en-US">
              <a:solidFill>
                <a:schemeClr val="tx1"/>
              </a:solidFill>
            </a:endParaRPr>
          </a:p>
        </p:txBody>
      </p:sp>
      <p:sp>
        <p:nvSpPr>
          <p:cNvPr id="2" name="Title 1">
            <a:extLst>
              <a:ext uri="{FF2B5EF4-FFF2-40B4-BE49-F238E27FC236}">
                <a16:creationId xmlns:a16="http://schemas.microsoft.com/office/drawing/2014/main" id="{555511C9-4D9E-4470-BB12-C9DE0F3627EF}"/>
              </a:ext>
            </a:extLst>
          </p:cNvPr>
          <p:cNvSpPr>
            <a:spLocks noGrp="1"/>
          </p:cNvSpPr>
          <p:nvPr>
            <p:ph type="title"/>
          </p:nvPr>
        </p:nvSpPr>
        <p:spPr/>
        <p:txBody>
          <a:bodyPr/>
          <a:lstStyle/>
          <a:p>
            <a:r>
              <a:rPr lang="en-US"/>
              <a:t>Config file: </a:t>
            </a:r>
            <a:r>
              <a:rPr lang="en-US" err="1"/>
              <a:t>devinit.json</a:t>
            </a:r>
            <a:endParaRPr lang="en-US"/>
          </a:p>
        </p:txBody>
      </p:sp>
      <p:sp>
        <p:nvSpPr>
          <p:cNvPr id="6" name="Content Placeholder 5">
            <a:extLst>
              <a:ext uri="{FF2B5EF4-FFF2-40B4-BE49-F238E27FC236}">
                <a16:creationId xmlns:a16="http://schemas.microsoft.com/office/drawing/2014/main" id="{0ED76C38-E9B2-477C-A2EB-A543302294A9}"/>
              </a:ext>
            </a:extLst>
          </p:cNvPr>
          <p:cNvSpPr>
            <a:spLocks noGrp="1"/>
          </p:cNvSpPr>
          <p:nvPr>
            <p:ph sz="half" idx="1"/>
          </p:nvPr>
        </p:nvSpPr>
        <p:spPr/>
        <p:txBody>
          <a:bodyPr>
            <a:normAutofit fontScale="92500" lnSpcReduction="10000"/>
          </a:bodyPr>
          <a:lstStyle/>
          <a:p>
            <a:r>
              <a:rPr lang="en-US"/>
              <a:t>Each object in the run property is a </a:t>
            </a:r>
            <a:r>
              <a:rPr lang="en-US" err="1"/>
              <a:t>devinit</a:t>
            </a:r>
            <a:r>
              <a:rPr lang="en-US"/>
              <a:t> tool to run identified by the unique name of the tool</a:t>
            </a:r>
          </a:p>
          <a:p>
            <a:endParaRPr lang="en-US"/>
          </a:p>
          <a:p>
            <a:r>
              <a:rPr lang="en-US"/>
              <a:t>Tools are executed in order they are specified </a:t>
            </a:r>
          </a:p>
          <a:p>
            <a:endParaRPr lang="en-US"/>
          </a:p>
          <a:p>
            <a:r>
              <a:rPr lang="en-US"/>
              <a:t>The same tool can be called multiple times (hopefully with diff input…)</a:t>
            </a:r>
          </a:p>
          <a:p>
            <a:pPr marL="0" indent="0">
              <a:buNone/>
            </a:pPr>
            <a:endParaRPr lang="en-US"/>
          </a:p>
        </p:txBody>
      </p:sp>
      <p:pic>
        <p:nvPicPr>
          <p:cNvPr id="9" name="Content Placeholder 8">
            <a:extLst>
              <a:ext uri="{FF2B5EF4-FFF2-40B4-BE49-F238E27FC236}">
                <a16:creationId xmlns:a16="http://schemas.microsoft.com/office/drawing/2014/main" id="{9908A689-A00C-4C57-AEB4-750D426C49D1}"/>
              </a:ext>
            </a:extLst>
          </p:cNvPr>
          <p:cNvPicPr>
            <a:picLocks noGrp="1" noChangeAspect="1"/>
          </p:cNvPicPr>
          <p:nvPr>
            <p:ph sz="half" idx="2"/>
          </p:nvPr>
        </p:nvPicPr>
        <p:blipFill>
          <a:blip r:embed="rId2"/>
          <a:stretch>
            <a:fillRect/>
          </a:stretch>
        </p:blipFill>
        <p:spPr>
          <a:xfrm>
            <a:off x="6625377" y="2076027"/>
            <a:ext cx="5181600" cy="1352973"/>
          </a:xfrm>
          <a:prstGeom prst="rect">
            <a:avLst/>
          </a:prstGeom>
        </p:spPr>
      </p:pic>
      <p:sp>
        <p:nvSpPr>
          <p:cNvPr id="12" name="Callout: Line 11">
            <a:extLst>
              <a:ext uri="{FF2B5EF4-FFF2-40B4-BE49-F238E27FC236}">
                <a16:creationId xmlns:a16="http://schemas.microsoft.com/office/drawing/2014/main" id="{BBE6925C-568F-4EB5-9F76-FD1C8627B0F3}"/>
              </a:ext>
            </a:extLst>
          </p:cNvPr>
          <p:cNvSpPr/>
          <p:nvPr/>
        </p:nvSpPr>
        <p:spPr>
          <a:xfrm>
            <a:off x="7679488" y="1251103"/>
            <a:ext cx="3283401" cy="317881"/>
          </a:xfrm>
          <a:prstGeom prst="borderCallout1">
            <a:avLst>
              <a:gd name="adj1" fmla="val 18750"/>
              <a:gd name="adj2" fmla="val -8333"/>
              <a:gd name="adj3" fmla="val 395216"/>
              <a:gd name="adj4" fmla="val -4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Tool to run</a:t>
            </a:r>
          </a:p>
        </p:txBody>
      </p:sp>
      <p:sp>
        <p:nvSpPr>
          <p:cNvPr id="14" name="Callout: Line 13">
            <a:extLst>
              <a:ext uri="{FF2B5EF4-FFF2-40B4-BE49-F238E27FC236}">
                <a16:creationId xmlns:a16="http://schemas.microsoft.com/office/drawing/2014/main" id="{A4CA0F3A-0274-41D0-A8AD-3C58CF200B29}"/>
              </a:ext>
            </a:extLst>
          </p:cNvPr>
          <p:cNvSpPr/>
          <p:nvPr/>
        </p:nvSpPr>
        <p:spPr>
          <a:xfrm>
            <a:off x="7129408" y="3583169"/>
            <a:ext cx="3283401" cy="845812"/>
          </a:xfrm>
          <a:prstGeom prst="borderCallout1">
            <a:avLst>
              <a:gd name="adj1" fmla="val -40509"/>
              <a:gd name="adj2" fmla="val 68880"/>
              <a:gd name="adj3" fmla="val -91838"/>
              <a:gd name="adj4" fmla="val 71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 parameters </a:t>
            </a:r>
          </a:p>
          <a:p>
            <a:pPr algn="ctr"/>
            <a:r>
              <a:rPr lang="en-US" sz="1050"/>
              <a:t>input – string</a:t>
            </a:r>
          </a:p>
          <a:p>
            <a:pPr algn="ctr"/>
            <a:r>
              <a:rPr lang="en-US" sz="1050" err="1"/>
              <a:t>addtionalArguments</a:t>
            </a:r>
            <a:r>
              <a:rPr lang="en-US" sz="1050"/>
              <a:t> - string</a:t>
            </a:r>
          </a:p>
        </p:txBody>
      </p:sp>
      <p:sp>
        <p:nvSpPr>
          <p:cNvPr id="3" name="Rectangle 2">
            <a:extLst>
              <a:ext uri="{FF2B5EF4-FFF2-40B4-BE49-F238E27FC236}">
                <a16:creationId xmlns:a16="http://schemas.microsoft.com/office/drawing/2014/main" id="{3B7D2B4C-B0ED-4C5A-9544-7E9B9BD3380A}"/>
              </a:ext>
            </a:extLst>
          </p:cNvPr>
          <p:cNvSpPr/>
          <p:nvPr/>
        </p:nvSpPr>
        <p:spPr>
          <a:xfrm>
            <a:off x="6415909" y="5760312"/>
            <a:ext cx="5696849" cy="741581"/>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ysClr val="windowText" lastClr="000000"/>
                </a:solidFill>
              </a:rPr>
              <a:t>Run single tool</a:t>
            </a:r>
          </a:p>
        </p:txBody>
      </p:sp>
      <p:sp>
        <p:nvSpPr>
          <p:cNvPr id="4" name="Rectangle 3">
            <a:extLst>
              <a:ext uri="{FF2B5EF4-FFF2-40B4-BE49-F238E27FC236}">
                <a16:creationId xmlns:a16="http://schemas.microsoft.com/office/drawing/2014/main" id="{21A95CCA-1D5C-4B53-AADE-05F591614191}"/>
              </a:ext>
            </a:extLst>
          </p:cNvPr>
          <p:cNvSpPr/>
          <p:nvPr/>
        </p:nvSpPr>
        <p:spPr>
          <a:xfrm>
            <a:off x="6716621" y="6117439"/>
            <a:ext cx="5243084" cy="3021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Consolas" panose="020B0609020204030204" pitchFamily="49" charset="0"/>
              </a:rPr>
              <a:t>devinit</a:t>
            </a:r>
            <a:r>
              <a:rPr lang="en-US">
                <a:solidFill>
                  <a:schemeClr val="bg1"/>
                </a:solidFill>
                <a:latin typeface="Consolas" panose="020B0609020204030204" pitchFamily="49" charset="0"/>
              </a:rPr>
              <a:t> run –t require-</a:t>
            </a:r>
            <a:r>
              <a:rPr lang="en-US" err="1">
                <a:solidFill>
                  <a:schemeClr val="bg1"/>
                </a:solidFill>
                <a:latin typeface="Consolas" panose="020B0609020204030204" pitchFamily="49" charset="0"/>
              </a:rPr>
              <a:t>dotnetsdk</a:t>
            </a:r>
            <a:r>
              <a:rPr lang="en-US">
                <a:solidFill>
                  <a:schemeClr val="bg1"/>
                </a:solidFill>
                <a:latin typeface="Consolas" panose="020B0609020204030204" pitchFamily="49" charset="0"/>
              </a:rPr>
              <a:t> </a:t>
            </a:r>
          </a:p>
        </p:txBody>
      </p:sp>
      <p:sp>
        <p:nvSpPr>
          <p:cNvPr id="5" name="Rectangle 4">
            <a:extLst>
              <a:ext uri="{FF2B5EF4-FFF2-40B4-BE49-F238E27FC236}">
                <a16:creationId xmlns:a16="http://schemas.microsoft.com/office/drawing/2014/main" id="{DFD29C54-1ED8-4791-B0CF-05B9367BCBCD}"/>
              </a:ext>
            </a:extLst>
          </p:cNvPr>
          <p:cNvSpPr/>
          <p:nvPr/>
        </p:nvSpPr>
        <p:spPr>
          <a:xfrm>
            <a:off x="6409977" y="4523452"/>
            <a:ext cx="5696849" cy="741581"/>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ysClr val="windowText" lastClr="000000"/>
                </a:solidFill>
              </a:rPr>
              <a:t>Install .</a:t>
            </a:r>
            <a:r>
              <a:rPr lang="en-US" err="1">
                <a:solidFill>
                  <a:sysClr val="windowText" lastClr="000000"/>
                </a:solidFill>
              </a:rPr>
              <a:t>devinit.json</a:t>
            </a:r>
            <a:endParaRPr lang="en-US">
              <a:solidFill>
                <a:sysClr val="windowText" lastClr="000000"/>
              </a:solidFill>
            </a:endParaRPr>
          </a:p>
        </p:txBody>
      </p:sp>
      <p:sp>
        <p:nvSpPr>
          <p:cNvPr id="8" name="Rectangle 7">
            <a:extLst>
              <a:ext uri="{FF2B5EF4-FFF2-40B4-BE49-F238E27FC236}">
                <a16:creationId xmlns:a16="http://schemas.microsoft.com/office/drawing/2014/main" id="{15F1CFE5-7D5E-4549-8BFE-E680B87FF2DB}"/>
              </a:ext>
            </a:extLst>
          </p:cNvPr>
          <p:cNvSpPr/>
          <p:nvPr/>
        </p:nvSpPr>
        <p:spPr>
          <a:xfrm>
            <a:off x="6751292" y="4912999"/>
            <a:ext cx="5243084" cy="3021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Consolas" panose="020B0609020204030204" pitchFamily="49" charset="0"/>
              </a:rPr>
              <a:t>devinit</a:t>
            </a:r>
            <a:r>
              <a:rPr lang="en-US">
                <a:solidFill>
                  <a:schemeClr val="bg1"/>
                </a:solidFill>
                <a:latin typeface="Consolas" panose="020B0609020204030204" pitchFamily="49" charset="0"/>
              </a:rPr>
              <a:t> </a:t>
            </a:r>
            <a:r>
              <a:rPr lang="en-US" err="1">
                <a:solidFill>
                  <a:schemeClr val="bg1"/>
                </a:solidFill>
                <a:latin typeface="Consolas" panose="020B0609020204030204" pitchFamily="49" charset="0"/>
              </a:rPr>
              <a:t>init</a:t>
            </a:r>
            <a:endParaRPr lang="en-US">
              <a:solidFill>
                <a:schemeClr val="bg1"/>
              </a:solidFill>
              <a:latin typeface="Consolas" panose="020B0609020204030204" pitchFamily="49" charset="0"/>
            </a:endParaRPr>
          </a:p>
        </p:txBody>
      </p:sp>
    </p:spTree>
    <p:extLst>
      <p:ext uri="{BB962C8B-B14F-4D97-AF65-F5344CB8AC3E}">
        <p14:creationId xmlns:p14="http://schemas.microsoft.com/office/powerpoint/2010/main" val="93767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D018-5842-45FC-9C18-5A63D8E4DF27}"/>
              </a:ext>
            </a:extLst>
          </p:cNvPr>
          <p:cNvSpPr>
            <a:spLocks noGrp="1"/>
          </p:cNvSpPr>
          <p:nvPr>
            <p:ph type="title"/>
          </p:nvPr>
        </p:nvSpPr>
        <p:spPr>
          <a:xfrm>
            <a:off x="204856" y="0"/>
            <a:ext cx="10515600" cy="1325563"/>
          </a:xfrm>
        </p:spPr>
        <p:txBody>
          <a:bodyPr>
            <a:normAutofit/>
          </a:bodyPr>
          <a:lstStyle/>
          <a:p>
            <a:r>
              <a:rPr lang="en-US"/>
              <a:t>Example: </a:t>
            </a:r>
            <a:r>
              <a:rPr lang="en-US" err="1"/>
              <a:t>eShopOnWeb</a:t>
            </a:r>
            <a:br>
              <a:rPr lang="en-US" sz="2800"/>
            </a:br>
            <a:r>
              <a:rPr lang="en-US" sz="1800"/>
              <a:t>https://github.com/dotnet-architecture/eShopOnWeb</a:t>
            </a:r>
            <a:endParaRPr lang="en-US" sz="2800"/>
          </a:p>
        </p:txBody>
      </p:sp>
      <p:sp>
        <p:nvSpPr>
          <p:cNvPr id="17" name="Content Placeholder 16">
            <a:extLst>
              <a:ext uri="{FF2B5EF4-FFF2-40B4-BE49-F238E27FC236}">
                <a16:creationId xmlns:a16="http://schemas.microsoft.com/office/drawing/2014/main" id="{63D18338-29B4-4672-AD42-933476787DDE}"/>
              </a:ext>
            </a:extLst>
          </p:cNvPr>
          <p:cNvSpPr>
            <a:spLocks noGrp="1"/>
          </p:cNvSpPr>
          <p:nvPr>
            <p:ph sz="half" idx="1"/>
          </p:nvPr>
        </p:nvSpPr>
        <p:spPr>
          <a:xfrm>
            <a:off x="204856" y="1634985"/>
            <a:ext cx="4345378" cy="4351338"/>
          </a:xfrm>
        </p:spPr>
        <p:txBody>
          <a:bodyPr>
            <a:normAutofit fontScale="92500" lnSpcReduction="20000"/>
          </a:bodyPr>
          <a:lstStyle/>
          <a:p>
            <a:r>
              <a:rPr lang="en-US"/>
              <a:t>PowerShell script to setup the repo</a:t>
            </a:r>
          </a:p>
          <a:p>
            <a:pPr lvl="1"/>
            <a:r>
              <a:rPr lang="en-US"/>
              <a:t>Will run automatically in a </a:t>
            </a:r>
            <a:r>
              <a:rPr lang="en-US" err="1"/>
              <a:t>Codespace</a:t>
            </a:r>
            <a:endParaRPr lang="en-US"/>
          </a:p>
          <a:p>
            <a:pPr lvl="1"/>
            <a:r>
              <a:rPr lang="en-US"/>
              <a:t>Can run locally</a:t>
            </a:r>
          </a:p>
          <a:p>
            <a:r>
              <a:rPr lang="en-US"/>
              <a:t>Executes </a:t>
            </a:r>
            <a:r>
              <a:rPr lang="en-US" err="1"/>
              <a:t>devinit.json</a:t>
            </a:r>
            <a:endParaRPr lang="en-US"/>
          </a:p>
          <a:p>
            <a:r>
              <a:rPr lang="en-US"/>
              <a:t>Executes additional repo specific commands</a:t>
            </a:r>
          </a:p>
          <a:p>
            <a:endParaRPr lang="en-US"/>
          </a:p>
          <a:p>
            <a:r>
              <a:rPr lang="en-US"/>
              <a:t>In the future </a:t>
            </a:r>
            <a:r>
              <a:rPr lang="en-US" i="1" err="1"/>
              <a:t>devinit</a:t>
            </a:r>
            <a:r>
              <a:rPr lang="en-US" i="1"/>
              <a:t> </a:t>
            </a:r>
            <a:r>
              <a:rPr lang="en-US" i="1" err="1"/>
              <a:t>init</a:t>
            </a:r>
            <a:r>
              <a:rPr lang="en-US" i="1"/>
              <a:t> </a:t>
            </a:r>
            <a:r>
              <a:rPr lang="en-US"/>
              <a:t>might be ran automatically ran in a </a:t>
            </a:r>
            <a:r>
              <a:rPr lang="en-US" err="1"/>
              <a:t>Codespace</a:t>
            </a:r>
            <a:endParaRPr lang="en-US"/>
          </a:p>
          <a:p>
            <a:endParaRPr lang="en-US"/>
          </a:p>
        </p:txBody>
      </p:sp>
      <p:sp>
        <p:nvSpPr>
          <p:cNvPr id="6" name="Rectangle 5">
            <a:extLst>
              <a:ext uri="{FF2B5EF4-FFF2-40B4-BE49-F238E27FC236}">
                <a16:creationId xmlns:a16="http://schemas.microsoft.com/office/drawing/2014/main" id="{358D7231-8BBC-4765-A9EB-BC8513A2D494}"/>
              </a:ext>
            </a:extLst>
          </p:cNvPr>
          <p:cNvSpPr/>
          <p:nvPr/>
        </p:nvSpPr>
        <p:spPr>
          <a:xfrm>
            <a:off x="4753112" y="1316383"/>
            <a:ext cx="6780883" cy="105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t>
            </a:r>
            <a:r>
              <a:rPr lang="en-US" err="1"/>
              <a:t>devcontainer.json</a:t>
            </a:r>
            <a:endParaRPr lang="en-US"/>
          </a:p>
        </p:txBody>
      </p:sp>
      <p:sp>
        <p:nvSpPr>
          <p:cNvPr id="8" name="Rectangle 7">
            <a:extLst>
              <a:ext uri="{FF2B5EF4-FFF2-40B4-BE49-F238E27FC236}">
                <a16:creationId xmlns:a16="http://schemas.microsoft.com/office/drawing/2014/main" id="{D77F9524-6BAB-437B-BDDA-791EA90CD769}"/>
              </a:ext>
            </a:extLst>
          </p:cNvPr>
          <p:cNvSpPr/>
          <p:nvPr/>
        </p:nvSpPr>
        <p:spPr>
          <a:xfrm>
            <a:off x="4753113" y="2517300"/>
            <a:ext cx="6780883" cy="114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PostCloneSetup.ps1</a:t>
            </a:r>
          </a:p>
        </p:txBody>
      </p:sp>
      <p:sp>
        <p:nvSpPr>
          <p:cNvPr id="10" name="Rectangle 9">
            <a:extLst>
              <a:ext uri="{FF2B5EF4-FFF2-40B4-BE49-F238E27FC236}">
                <a16:creationId xmlns:a16="http://schemas.microsoft.com/office/drawing/2014/main" id="{6D779105-16BE-4CC0-9EAD-837912738334}"/>
              </a:ext>
            </a:extLst>
          </p:cNvPr>
          <p:cNvSpPr/>
          <p:nvPr/>
        </p:nvSpPr>
        <p:spPr>
          <a:xfrm>
            <a:off x="4753113" y="3810654"/>
            <a:ext cx="6780883" cy="2982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t>
            </a:r>
            <a:r>
              <a:rPr lang="en-US" err="1"/>
              <a:t>devinit.json</a:t>
            </a:r>
            <a:endParaRPr lang="en-US"/>
          </a:p>
        </p:txBody>
      </p:sp>
      <p:pic>
        <p:nvPicPr>
          <p:cNvPr id="14" name="Picture 13">
            <a:extLst>
              <a:ext uri="{FF2B5EF4-FFF2-40B4-BE49-F238E27FC236}">
                <a16:creationId xmlns:a16="http://schemas.microsoft.com/office/drawing/2014/main" id="{79EF21BD-17FD-452E-98A8-22098876F12C}"/>
              </a:ext>
            </a:extLst>
          </p:cNvPr>
          <p:cNvPicPr>
            <a:picLocks noChangeAspect="1"/>
          </p:cNvPicPr>
          <p:nvPr/>
        </p:nvPicPr>
        <p:blipFill>
          <a:blip r:embed="rId2"/>
          <a:stretch>
            <a:fillRect/>
          </a:stretch>
        </p:blipFill>
        <p:spPr>
          <a:xfrm>
            <a:off x="4778617" y="3047346"/>
            <a:ext cx="6630502" cy="466743"/>
          </a:xfrm>
          <a:prstGeom prst="rect">
            <a:avLst/>
          </a:prstGeom>
        </p:spPr>
      </p:pic>
      <p:pic>
        <p:nvPicPr>
          <p:cNvPr id="22" name="Picture 21">
            <a:extLst>
              <a:ext uri="{FF2B5EF4-FFF2-40B4-BE49-F238E27FC236}">
                <a16:creationId xmlns:a16="http://schemas.microsoft.com/office/drawing/2014/main" id="{48DBD174-3194-46BC-ADC0-7A340AF24DD7}"/>
              </a:ext>
            </a:extLst>
          </p:cNvPr>
          <p:cNvPicPr>
            <a:picLocks noChangeAspect="1"/>
          </p:cNvPicPr>
          <p:nvPr/>
        </p:nvPicPr>
        <p:blipFill>
          <a:blip r:embed="rId3"/>
          <a:stretch>
            <a:fillRect/>
          </a:stretch>
        </p:blipFill>
        <p:spPr>
          <a:xfrm>
            <a:off x="6630504" y="4236012"/>
            <a:ext cx="3045550" cy="2450227"/>
          </a:xfrm>
          <a:prstGeom prst="rect">
            <a:avLst/>
          </a:prstGeom>
        </p:spPr>
      </p:pic>
      <p:pic>
        <p:nvPicPr>
          <p:cNvPr id="3" name="Picture 2">
            <a:extLst>
              <a:ext uri="{FF2B5EF4-FFF2-40B4-BE49-F238E27FC236}">
                <a16:creationId xmlns:a16="http://schemas.microsoft.com/office/drawing/2014/main" id="{8D309D1B-1497-4B14-B26E-809020F6A4D1}"/>
              </a:ext>
            </a:extLst>
          </p:cNvPr>
          <p:cNvPicPr>
            <a:picLocks noChangeAspect="1"/>
          </p:cNvPicPr>
          <p:nvPr/>
        </p:nvPicPr>
        <p:blipFill>
          <a:blip r:embed="rId4"/>
          <a:stretch>
            <a:fillRect/>
          </a:stretch>
        </p:blipFill>
        <p:spPr>
          <a:xfrm>
            <a:off x="4818921" y="1634985"/>
            <a:ext cx="6624401" cy="552034"/>
          </a:xfrm>
          <a:prstGeom prst="rect">
            <a:avLst/>
          </a:prstGeom>
        </p:spPr>
      </p:pic>
    </p:spTree>
    <p:extLst>
      <p:ext uri="{BB962C8B-B14F-4D97-AF65-F5344CB8AC3E}">
        <p14:creationId xmlns:p14="http://schemas.microsoft.com/office/powerpoint/2010/main" val="1021161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42AE-BF02-45EF-B3C8-A66D2A1EA46E}"/>
              </a:ext>
            </a:extLst>
          </p:cNvPr>
          <p:cNvSpPr>
            <a:spLocks noGrp="1"/>
          </p:cNvSpPr>
          <p:nvPr>
            <p:ph type="title"/>
          </p:nvPr>
        </p:nvSpPr>
        <p:spPr/>
        <p:txBody>
          <a:bodyPr/>
          <a:lstStyle/>
          <a:p>
            <a:r>
              <a:rPr lang="en-US"/>
              <a:t>Recap</a:t>
            </a:r>
          </a:p>
        </p:txBody>
      </p:sp>
      <p:sp>
        <p:nvSpPr>
          <p:cNvPr id="5" name="Content Placeholder 4">
            <a:extLst>
              <a:ext uri="{FF2B5EF4-FFF2-40B4-BE49-F238E27FC236}">
                <a16:creationId xmlns:a16="http://schemas.microsoft.com/office/drawing/2014/main" id="{CB85F10F-EA5F-416B-8BE6-4A0BE9B4D1AF}"/>
              </a:ext>
            </a:extLst>
          </p:cNvPr>
          <p:cNvSpPr>
            <a:spLocks noGrp="1"/>
          </p:cNvSpPr>
          <p:nvPr>
            <p:ph idx="1"/>
          </p:nvPr>
        </p:nvSpPr>
        <p:spPr/>
        <p:txBody>
          <a:bodyPr/>
          <a:lstStyle/>
          <a:p>
            <a:r>
              <a:rPr lang="en-US"/>
              <a:t>Define your environment in a way it can be reproduced</a:t>
            </a:r>
          </a:p>
          <a:p>
            <a:endParaRPr lang="en-US"/>
          </a:p>
          <a:p>
            <a:r>
              <a:rPr lang="en-US"/>
              <a:t>Devinit is a new tool we’re building to help enable you to do that</a:t>
            </a:r>
          </a:p>
        </p:txBody>
      </p:sp>
    </p:spTree>
    <p:extLst>
      <p:ext uri="{BB962C8B-B14F-4D97-AF65-F5344CB8AC3E}">
        <p14:creationId xmlns:p14="http://schemas.microsoft.com/office/powerpoint/2010/main" val="2101180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C8E0-15EF-41F2-826D-021CC3C3CEF2}"/>
              </a:ext>
            </a:extLst>
          </p:cNvPr>
          <p:cNvSpPr>
            <a:spLocks noGrp="1"/>
          </p:cNvSpPr>
          <p:nvPr>
            <p:ph type="title"/>
          </p:nvPr>
        </p:nvSpPr>
        <p:spPr/>
        <p:txBody>
          <a:bodyPr/>
          <a:lstStyle/>
          <a:p>
            <a:r>
              <a:rPr lang="en-US"/>
              <a:t>Call to Action</a:t>
            </a:r>
          </a:p>
        </p:txBody>
      </p:sp>
      <p:sp>
        <p:nvSpPr>
          <p:cNvPr id="3" name="Content Placeholder 2">
            <a:extLst>
              <a:ext uri="{FF2B5EF4-FFF2-40B4-BE49-F238E27FC236}">
                <a16:creationId xmlns:a16="http://schemas.microsoft.com/office/drawing/2014/main" id="{CCFB5F84-1A70-49A7-9671-1CBB48E04FDD}"/>
              </a:ext>
            </a:extLst>
          </p:cNvPr>
          <p:cNvSpPr>
            <a:spLocks noGrp="1"/>
          </p:cNvSpPr>
          <p:nvPr>
            <p:ph idx="1"/>
          </p:nvPr>
        </p:nvSpPr>
        <p:spPr/>
        <p:txBody>
          <a:bodyPr/>
          <a:lstStyle/>
          <a:p>
            <a:r>
              <a:rPr lang="en-US"/>
              <a:t>Go create .devinit.json files – test it out! </a:t>
            </a:r>
          </a:p>
          <a:p>
            <a:pPr marL="0" indent="0" algn="ctr">
              <a:buNone/>
            </a:pPr>
            <a:r>
              <a:rPr lang="en-US" sz="4400"/>
              <a:t>https://aka.ms/devinit/docs</a:t>
            </a:r>
          </a:p>
          <a:p>
            <a:endParaRPr lang="en-US"/>
          </a:p>
          <a:p>
            <a:r>
              <a:rPr lang="en-US"/>
              <a:t>We’d love to hear your feedback!</a:t>
            </a:r>
          </a:p>
          <a:p>
            <a:pPr marL="0" indent="0" algn="ctr">
              <a:buNone/>
            </a:pPr>
            <a:r>
              <a:rPr lang="en-US" sz="4400"/>
              <a:t>https://aka.ms/devinit/feedback </a:t>
            </a:r>
          </a:p>
        </p:txBody>
      </p:sp>
      <p:sp>
        <p:nvSpPr>
          <p:cNvPr id="6" name="Rectangle 5">
            <a:extLst>
              <a:ext uri="{FF2B5EF4-FFF2-40B4-BE49-F238E27FC236}">
                <a16:creationId xmlns:a16="http://schemas.microsoft.com/office/drawing/2014/main" id="{65B3B921-C252-4D84-AE86-6DA880B77FC6}"/>
              </a:ext>
            </a:extLst>
          </p:cNvPr>
          <p:cNvSpPr/>
          <p:nvPr/>
        </p:nvSpPr>
        <p:spPr>
          <a:xfrm>
            <a:off x="838199" y="5486400"/>
            <a:ext cx="106795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devinit can be used from </a:t>
            </a:r>
            <a:r>
              <a:rPr lang="en-US" sz="2800" i="1"/>
              <a:t>Developer Command </a:t>
            </a:r>
            <a:r>
              <a:rPr lang="en-US" sz="2800"/>
              <a:t>prompt in 16.9 Preview 2</a:t>
            </a:r>
          </a:p>
        </p:txBody>
      </p:sp>
      <p:pic>
        <p:nvPicPr>
          <p:cNvPr id="3074" name="Picture 2" descr="Qr code&#10;&#10;Description automatically generated">
            <a:extLst>
              <a:ext uri="{FF2B5EF4-FFF2-40B4-BE49-F238E27FC236}">
                <a16:creationId xmlns:a16="http://schemas.microsoft.com/office/drawing/2014/main" id="{B151028E-CCEE-4059-ADD7-CB0BBFE13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0" y="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583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normAutofit fontScale="90000"/>
          </a:bodyPr>
          <a:lstStyle/>
          <a:p>
            <a:r>
              <a:rPr lang="en-US" b="1"/>
              <a:t>Sign up for GitHub </a:t>
            </a:r>
            <a:r>
              <a:rPr lang="en-US" b="1" err="1"/>
              <a:t>Codespaces</a:t>
            </a:r>
            <a:r>
              <a:rPr lang="en-US" b="1"/>
              <a:t> with Visual Studio</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solidFill>
                  <a:schemeClr val="tx1"/>
                </a:solidFill>
              </a:rPr>
              <a:t>Download Visual Studio Preview (</a:t>
            </a:r>
            <a:r>
              <a:rPr lang="en-US">
                <a:solidFill>
                  <a:schemeClr val="tx1"/>
                </a:solidFill>
                <a:hlinkClick r:id="rId2">
                  <a:extLst>
                    <a:ext uri="{A12FA001-AC4F-418D-AE19-62706E023703}">
                      <ahyp:hlinkClr xmlns:ahyp="http://schemas.microsoft.com/office/drawing/2018/hyperlinkcolor" val="tx"/>
                    </a:ext>
                  </a:extLst>
                </a:hlinkClick>
              </a:rPr>
              <a:t>aka.ms/vs-preview</a:t>
            </a:r>
            <a:r>
              <a:rPr lang="en-US">
                <a:solidFill>
                  <a:schemeClr val="tx1"/>
                </a:solidFill>
              </a:rPr>
              <a:t>)</a:t>
            </a:r>
          </a:p>
          <a:p>
            <a:r>
              <a:rPr lang="en-US">
                <a:solidFill>
                  <a:schemeClr val="tx1"/>
                </a:solidFill>
              </a:rPr>
              <a:t>Sign up for GitHub </a:t>
            </a:r>
            <a:r>
              <a:rPr lang="en-US" err="1">
                <a:solidFill>
                  <a:schemeClr val="tx1"/>
                </a:solidFill>
              </a:rPr>
              <a:t>Codespaces</a:t>
            </a:r>
            <a:r>
              <a:rPr lang="en-US">
                <a:solidFill>
                  <a:schemeClr val="tx1"/>
                </a:solidFill>
              </a:rPr>
              <a:t> beta (</a:t>
            </a:r>
            <a:r>
              <a:rPr lang="en-US" b="0" i="0">
                <a:solidFill>
                  <a:schemeClr val="tx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aka.ms/</a:t>
            </a:r>
            <a:r>
              <a:rPr lang="en-US" b="0" i="0" err="1">
                <a:solidFill>
                  <a:schemeClr val="tx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vscs-github</a:t>
            </a:r>
            <a:r>
              <a:rPr lang="en-US">
                <a:solidFill>
                  <a:schemeClr val="tx1"/>
                </a:solidFill>
                <a:latin typeface="Segoe UI" panose="020B0502040204020203" pitchFamily="34" charset="0"/>
              </a:rPr>
              <a:t>)</a:t>
            </a:r>
            <a:endParaRPr lang="en-US">
              <a:solidFill>
                <a:schemeClr val="tx1"/>
              </a:solidFill>
            </a:endParaRPr>
          </a:p>
          <a:p>
            <a:r>
              <a:rPr lang="en-US">
                <a:solidFill>
                  <a:schemeClr val="tx1"/>
                </a:solidFill>
              </a:rPr>
              <a:t>Learn more about GitHub &amp; Azure integration (</a:t>
            </a:r>
            <a:r>
              <a:rPr lang="en-US" b="0" i="0" u="none" strike="noStrike">
                <a:solidFill>
                  <a:schemeClr val="tx1"/>
                </a:solidFill>
                <a:effectLst/>
                <a:latin typeface="&amp;quot"/>
                <a:hlinkClick r:id="rId4">
                  <a:extLst>
                    <a:ext uri="{A12FA001-AC4F-418D-AE19-62706E023703}">
                      <ahyp:hlinkClr xmlns:ahyp="http://schemas.microsoft.com/office/drawing/2018/hyperlinkcolor" val="tx"/>
                    </a:ext>
                  </a:extLst>
                </a:hlinkClick>
              </a:rPr>
              <a:t>aka.ms/</a:t>
            </a:r>
            <a:r>
              <a:rPr lang="en-US" b="0" i="0" u="none" strike="noStrike" err="1">
                <a:solidFill>
                  <a:schemeClr val="tx1"/>
                </a:solidFill>
                <a:effectLst/>
                <a:latin typeface="&amp;quot"/>
                <a:hlinkClick r:id="rId4">
                  <a:extLst>
                    <a:ext uri="{A12FA001-AC4F-418D-AE19-62706E023703}">
                      <ahyp:hlinkClr xmlns:ahyp="http://schemas.microsoft.com/office/drawing/2018/hyperlinkcolor" val="tx"/>
                    </a:ext>
                  </a:extLst>
                </a:hlinkClick>
              </a:rPr>
              <a:t>GithubActions</a:t>
            </a:r>
            <a:r>
              <a:rPr lang="en-US" b="0" i="0" u="none" strike="noStrike">
                <a:solidFill>
                  <a:schemeClr val="tx1"/>
                </a:solidFill>
                <a:effectLst/>
                <a:latin typeface="&amp;quot"/>
                <a:hlinkClick r:id="rId4">
                  <a:extLst>
                    <a:ext uri="{A12FA001-AC4F-418D-AE19-62706E023703}">
                      <ahyp:hlinkClr xmlns:ahyp="http://schemas.microsoft.com/office/drawing/2018/hyperlinkcolor" val="tx"/>
                    </a:ext>
                  </a:extLst>
                </a:hlinkClick>
              </a:rPr>
              <a:t>-Azure</a:t>
            </a:r>
            <a:r>
              <a:rPr lang="en-US">
                <a:solidFill>
                  <a:schemeClr val="tx1"/>
                </a:solidFill>
              </a:rPr>
              <a:t>)</a:t>
            </a:r>
          </a:p>
        </p:txBody>
      </p:sp>
    </p:spTree>
    <p:extLst>
      <p:ext uri="{BB962C8B-B14F-4D97-AF65-F5344CB8AC3E}">
        <p14:creationId xmlns:p14="http://schemas.microsoft.com/office/powerpoint/2010/main" val="411365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a:xfrm>
            <a:off x="248920" y="696225"/>
            <a:ext cx="11628120" cy="669008"/>
          </a:xfrm>
        </p:spPr>
        <p:txBody>
          <a:bodyPr/>
          <a:lstStyle/>
          <a:p>
            <a:r>
              <a:rPr lang="en-US" sz="3600">
                <a:solidFill>
                  <a:schemeClr val="tx1"/>
                </a:solidFill>
                <a:latin typeface="Selawik Semibold" panose="020B0604020202020204" pitchFamily="34" charset="0"/>
                <a:ea typeface="Open Sans" panose="020B0604020202020204" charset="0"/>
                <a:cs typeface="Open Sans" panose="020B0604020202020204" charset="0"/>
              </a:rPr>
              <a:t>Visual Studio 2019 16.8 GA and 16.9 Preview</a:t>
            </a:r>
            <a:endParaRPr lang="en-US">
              <a:latin typeface="Selawik Semibold" panose="020B0604020202020204" pitchFamily="34" charset="0"/>
            </a:endParaRP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7366000" y="6152744"/>
            <a:ext cx="4384040" cy="6690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visualstudio.com/download</a:t>
            </a:r>
            <a:b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br>
            <a: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aka.ms/vs-preview</a:t>
            </a:r>
          </a:p>
        </p:txBody>
      </p:sp>
      <p:sp>
        <p:nvSpPr>
          <p:cNvPr id="13" name="TextBox 12">
            <a:extLst>
              <a:ext uri="{FF2B5EF4-FFF2-40B4-BE49-F238E27FC236}">
                <a16:creationId xmlns:a16="http://schemas.microsoft.com/office/drawing/2014/main" id="{892F8F63-69D8-4893-BACE-3931EBC72B04}"/>
              </a:ext>
            </a:extLst>
          </p:cNvPr>
          <p:cNvSpPr txBox="1"/>
          <p:nvPr/>
        </p:nvSpPr>
        <p:spPr>
          <a:xfrm>
            <a:off x="5288280" y="1809234"/>
            <a:ext cx="358648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.NET productivity</a:t>
            </a:r>
            <a:endParaRPr lang="en-US" sz="1800">
              <a:effectLst/>
              <a:latin typeface="Selawik Semibold" panose="020B0702040204020203" pitchFamily="34" charset="0"/>
              <a:ea typeface="Calibri" panose="020F0502020204030204" pitchFamily="34" charset="0"/>
            </a:endParaRPr>
          </a:p>
        </p:txBody>
      </p:sp>
      <p:sp>
        <p:nvSpPr>
          <p:cNvPr id="15" name="TextBox 14">
            <a:extLst>
              <a:ext uri="{FF2B5EF4-FFF2-40B4-BE49-F238E27FC236}">
                <a16:creationId xmlns:a16="http://schemas.microsoft.com/office/drawing/2014/main" id="{446E2B67-F0E5-40B5-AEAE-D17C7CF6540A}"/>
              </a:ext>
            </a:extLst>
          </p:cNvPr>
          <p:cNvSpPr txBox="1"/>
          <p:nvPr/>
        </p:nvSpPr>
        <p:spPr>
          <a:xfrm>
            <a:off x="248920" y="1841300"/>
            <a:ext cx="358648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AI-assisted productivity</a:t>
            </a:r>
            <a:endParaRPr lang="en-US" sz="1800">
              <a:effectLst/>
              <a:latin typeface="Selawik Semibold" panose="020B07020402040202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354455FE-12D1-4D4F-885C-DD0711285738}"/>
              </a:ext>
            </a:extLst>
          </p:cNvPr>
          <p:cNvSpPr txBox="1"/>
          <p:nvPr/>
        </p:nvSpPr>
        <p:spPr>
          <a:xfrm>
            <a:off x="248920" y="3211065"/>
            <a:ext cx="376936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Automated CI/CD workflow </a:t>
            </a:r>
            <a:r>
              <a:rPr lang="en-US" sz="1800" baseline="30000">
                <a:solidFill>
                  <a:srgbClr val="FFC000"/>
                </a:solidFill>
                <a:effectLst/>
                <a:latin typeface="Selawik Semibold" panose="020B0702040204020203" pitchFamily="34" charset="0"/>
                <a:ea typeface="Times New Roman" panose="02020603050405020304" pitchFamily="18" charset="0"/>
              </a:rPr>
              <a:t>Preview</a:t>
            </a:r>
            <a:endParaRPr lang="en-US" sz="1800">
              <a:solidFill>
                <a:srgbClr val="FFC000"/>
              </a:solidFill>
              <a:effectLst/>
              <a:latin typeface="Selawik Semibold" panose="020B0702040204020203" pitchFamily="34" charset="0"/>
              <a:ea typeface="Calibri" panose="020F0502020204030204" pitchFamily="34" charset="0"/>
            </a:endParaRPr>
          </a:p>
        </p:txBody>
      </p:sp>
      <p:sp>
        <p:nvSpPr>
          <p:cNvPr id="19" name="TextBox 18">
            <a:extLst>
              <a:ext uri="{FF2B5EF4-FFF2-40B4-BE49-F238E27FC236}">
                <a16:creationId xmlns:a16="http://schemas.microsoft.com/office/drawing/2014/main" id="{13A80EB2-DED5-4B7E-A761-40BB53A1A808}"/>
              </a:ext>
            </a:extLst>
          </p:cNvPr>
          <p:cNvSpPr txBox="1"/>
          <p:nvPr/>
        </p:nvSpPr>
        <p:spPr>
          <a:xfrm>
            <a:off x="248920" y="4222032"/>
            <a:ext cx="358648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Git workflows</a:t>
            </a:r>
            <a:endParaRPr lang="en-US" sz="1800">
              <a:effectLst/>
              <a:latin typeface="Selawik Semibold" panose="020B0702040204020203" pitchFamily="34" charset="0"/>
              <a:ea typeface="Calibri" panose="020F0502020204030204" pitchFamily="34" charset="0"/>
            </a:endParaRPr>
          </a:p>
        </p:txBody>
      </p:sp>
      <p:sp>
        <p:nvSpPr>
          <p:cNvPr id="23" name="TextBox 22">
            <a:extLst>
              <a:ext uri="{FF2B5EF4-FFF2-40B4-BE49-F238E27FC236}">
                <a16:creationId xmlns:a16="http://schemas.microsoft.com/office/drawing/2014/main" id="{D77368F0-CE1E-4C6C-AA35-379343465DC0}"/>
              </a:ext>
            </a:extLst>
          </p:cNvPr>
          <p:cNvSpPr txBox="1"/>
          <p:nvPr/>
        </p:nvSpPr>
        <p:spPr>
          <a:xfrm>
            <a:off x="5321300" y="3055722"/>
            <a:ext cx="358648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Linux diagnostics</a:t>
            </a:r>
            <a:endParaRPr lang="en-US" sz="1800">
              <a:effectLst/>
              <a:latin typeface="Selawik Semibold" panose="020B0702040204020203" pitchFamily="34" charset="0"/>
              <a:ea typeface="Calibri" panose="020F0502020204030204" pitchFamily="34" charset="0"/>
            </a:endParaRPr>
          </a:p>
        </p:txBody>
      </p:sp>
      <p:sp>
        <p:nvSpPr>
          <p:cNvPr id="25" name="TextBox 24">
            <a:extLst>
              <a:ext uri="{FF2B5EF4-FFF2-40B4-BE49-F238E27FC236}">
                <a16:creationId xmlns:a16="http://schemas.microsoft.com/office/drawing/2014/main" id="{3840BFC9-BD07-4896-9272-AC42FD395E6A}"/>
              </a:ext>
            </a:extLst>
          </p:cNvPr>
          <p:cNvSpPr txBox="1"/>
          <p:nvPr/>
        </p:nvSpPr>
        <p:spPr>
          <a:xfrm>
            <a:off x="5321300" y="4494769"/>
            <a:ext cx="3586480" cy="369332"/>
          </a:xfrm>
          <a:prstGeom prst="rect">
            <a:avLst/>
          </a:prstGeom>
          <a:noFill/>
        </p:spPr>
        <p:txBody>
          <a:bodyPr wrap="square">
            <a:spAutoFit/>
          </a:bodyPr>
          <a:lstStyle/>
          <a:p>
            <a:pPr marR="0" lvl="0">
              <a:spcBef>
                <a:spcPts val="0"/>
              </a:spcBef>
              <a:spcAft>
                <a:spcPts val="0"/>
              </a:spcAft>
            </a:pPr>
            <a:r>
              <a:rPr lang="en-US" sz="1800">
                <a:effectLst/>
                <a:latin typeface="Selawik Semibold" panose="020B0702040204020203" pitchFamily="34" charset="0"/>
                <a:ea typeface="Times New Roman" panose="02020603050405020304" pitchFamily="18" charset="0"/>
              </a:rPr>
              <a:t>XAML productivity</a:t>
            </a:r>
            <a:endParaRPr lang="en-US" sz="1800">
              <a:effectLst/>
              <a:latin typeface="Selawik Semibold" panose="020B0702040204020203" pitchFamily="34" charset="0"/>
              <a:ea typeface="Calibri" panose="020F0502020204030204" pitchFamily="34" charset="0"/>
            </a:endParaRPr>
          </a:p>
        </p:txBody>
      </p:sp>
      <p:sp>
        <p:nvSpPr>
          <p:cNvPr id="28" name="TextBox 27">
            <a:extLst>
              <a:ext uri="{FF2B5EF4-FFF2-40B4-BE49-F238E27FC236}">
                <a16:creationId xmlns:a16="http://schemas.microsoft.com/office/drawing/2014/main" id="{6EEA192B-60DE-4D2A-B507-EA9B6FDD3DA7}"/>
              </a:ext>
            </a:extLst>
          </p:cNvPr>
          <p:cNvSpPr txBox="1"/>
          <p:nvPr/>
        </p:nvSpPr>
        <p:spPr>
          <a:xfrm>
            <a:off x="248920" y="2245425"/>
            <a:ext cx="4414521"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Team Completions: Get C# contextual suggestions for your own types, through custom models shared with your team</a:t>
            </a:r>
            <a:endParaRPr lang="en-US" sz="1400">
              <a:solidFill>
                <a:schemeClr val="tx1">
                  <a:lumMod val="85000"/>
                </a:schemeClr>
              </a:solidFill>
              <a:latin typeface="Segoe UI (Body)"/>
            </a:endParaRPr>
          </a:p>
        </p:txBody>
      </p:sp>
      <p:sp>
        <p:nvSpPr>
          <p:cNvPr id="30" name="TextBox 29">
            <a:extLst>
              <a:ext uri="{FF2B5EF4-FFF2-40B4-BE49-F238E27FC236}">
                <a16:creationId xmlns:a16="http://schemas.microsoft.com/office/drawing/2014/main" id="{9E6CEF06-3BFB-435E-800A-E7DE96EDE9AE}"/>
              </a:ext>
            </a:extLst>
          </p:cNvPr>
          <p:cNvSpPr txBox="1"/>
          <p:nvPr/>
        </p:nvSpPr>
        <p:spPr>
          <a:xfrm>
            <a:off x="248920" y="3613605"/>
            <a:ext cx="4414521"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GitHub Actions workflow from within Visual Studio for your .NET Core apps</a:t>
            </a:r>
            <a:endParaRPr lang="en-US" sz="1400">
              <a:solidFill>
                <a:schemeClr val="tx1">
                  <a:lumMod val="85000"/>
                </a:schemeClr>
              </a:solidFill>
              <a:latin typeface="Segoe UI (Body)"/>
            </a:endParaRPr>
          </a:p>
        </p:txBody>
      </p:sp>
      <p:sp>
        <p:nvSpPr>
          <p:cNvPr id="32" name="TextBox 31">
            <a:extLst>
              <a:ext uri="{FF2B5EF4-FFF2-40B4-BE49-F238E27FC236}">
                <a16:creationId xmlns:a16="http://schemas.microsoft.com/office/drawing/2014/main" id="{5E55F6AB-C670-4933-BEEE-2DB28812A802}"/>
              </a:ext>
            </a:extLst>
          </p:cNvPr>
          <p:cNvSpPr txBox="1"/>
          <p:nvPr/>
        </p:nvSpPr>
        <p:spPr>
          <a:xfrm>
            <a:off x="248919" y="4625771"/>
            <a:ext cx="4414521" cy="954107"/>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Easily execute your daily Git operations using the Git Changes window</a:t>
            </a:r>
          </a:p>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Browse and manage your Git repository and stop worrying about merge conflicts</a:t>
            </a:r>
          </a:p>
        </p:txBody>
      </p:sp>
      <p:sp>
        <p:nvSpPr>
          <p:cNvPr id="34" name="TextBox 33">
            <a:extLst>
              <a:ext uri="{FF2B5EF4-FFF2-40B4-BE49-F238E27FC236}">
                <a16:creationId xmlns:a16="http://schemas.microsoft.com/office/drawing/2014/main" id="{073403B2-0705-483F-BD5A-0AB75EE17099}"/>
              </a:ext>
            </a:extLst>
          </p:cNvPr>
          <p:cNvSpPr txBox="1"/>
          <p:nvPr/>
        </p:nvSpPr>
        <p:spPr>
          <a:xfrm>
            <a:off x="5321300" y="2188230"/>
            <a:ext cx="5742940"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Roslyn analyzers are now included in the .NET 5.0 SDK</a:t>
            </a:r>
          </a:p>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.NET Code Style analyzers can now be enforced on build</a:t>
            </a:r>
            <a:r>
              <a:rPr lang="en-US" sz="1400" baseline="30000">
                <a:solidFill>
                  <a:schemeClr val="tx1">
                    <a:lumMod val="85000"/>
                  </a:schemeClr>
                </a:solidFill>
                <a:effectLst/>
                <a:latin typeface="Calibri" panose="020F0502020204030204" pitchFamily="34" charset="0"/>
                <a:ea typeface="Times New Roman" panose="02020603050405020304" pitchFamily="18" charset="0"/>
              </a:rPr>
              <a:t> </a:t>
            </a:r>
            <a:r>
              <a:rPr lang="en-US" sz="1400" b="1" baseline="30000">
                <a:solidFill>
                  <a:srgbClr val="FFC000"/>
                </a:solidFill>
                <a:effectLst/>
                <a:latin typeface="Calibri" panose="020F0502020204030204" pitchFamily="34" charset="0"/>
                <a:ea typeface="Times New Roman" panose="02020603050405020304" pitchFamily="18" charset="0"/>
              </a:rPr>
              <a:t>Preview</a:t>
            </a:r>
            <a:endParaRPr lang="en-US" sz="1400" b="1">
              <a:solidFill>
                <a:srgbClr val="FFC000"/>
              </a:solidFill>
              <a:effectLst/>
              <a:latin typeface="Calibri" panose="020F0502020204030204" pitchFamily="34" charset="0"/>
              <a:ea typeface="Times New Roman" panose="02020603050405020304" pitchFamily="18" charset="0"/>
            </a:endParaRPr>
          </a:p>
          <a:p>
            <a:endParaRPr lang="en-US" sz="1400">
              <a:solidFill>
                <a:schemeClr val="tx1">
                  <a:lumMod val="85000"/>
                </a:schemeClr>
              </a:solidFill>
              <a:effectLst/>
              <a:latin typeface="Calibri" panose="020F0502020204030204" pitchFamily="34" charset="0"/>
              <a:ea typeface="Times New Roman" panose="02020603050405020304" pitchFamily="18" charset="0"/>
            </a:endParaRPr>
          </a:p>
        </p:txBody>
      </p:sp>
      <p:sp>
        <p:nvSpPr>
          <p:cNvPr id="36" name="TextBox 35">
            <a:extLst>
              <a:ext uri="{FF2B5EF4-FFF2-40B4-BE49-F238E27FC236}">
                <a16:creationId xmlns:a16="http://schemas.microsoft.com/office/drawing/2014/main" id="{304E6618-003C-4F3A-87AE-9C3EC9671088}"/>
              </a:ext>
            </a:extLst>
          </p:cNvPr>
          <p:cNvSpPr txBox="1"/>
          <p:nvPr/>
        </p:nvSpPr>
        <p:spPr>
          <a:xfrm>
            <a:off x="5321300" y="3497378"/>
            <a:ext cx="3695700"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.NET Core Debugging with WSL 2 using the Linux distro of your choice</a:t>
            </a:r>
            <a:r>
              <a:rPr lang="en-US" sz="1400" baseline="30000">
                <a:solidFill>
                  <a:schemeClr val="tx1">
                    <a:lumMod val="85000"/>
                  </a:schemeClr>
                </a:solidFill>
                <a:effectLst/>
                <a:latin typeface="Calibri" panose="020F0502020204030204" pitchFamily="34" charset="0"/>
                <a:ea typeface="Times New Roman" panose="02020603050405020304" pitchFamily="18" charset="0"/>
              </a:rPr>
              <a:t> </a:t>
            </a:r>
            <a:r>
              <a:rPr lang="en-US" sz="1400" b="1" baseline="30000">
                <a:solidFill>
                  <a:srgbClr val="FFC000"/>
                </a:solidFill>
                <a:effectLst/>
                <a:latin typeface="Calibri" panose="020F0502020204030204" pitchFamily="34" charset="0"/>
                <a:ea typeface="Times New Roman" panose="02020603050405020304" pitchFamily="18" charset="0"/>
              </a:rPr>
              <a:t>Preview</a:t>
            </a:r>
            <a:endParaRPr lang="en-US" sz="1400" b="1">
              <a:solidFill>
                <a:srgbClr val="FFC000"/>
              </a:solidFill>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r>
              <a:rPr lang="en-US" sz="1400">
                <a:solidFill>
                  <a:schemeClr val="tx1">
                    <a:lumMod val="85000"/>
                  </a:schemeClr>
                </a:solidFill>
                <a:effectLst/>
                <a:latin typeface="Calibri" panose="020F0502020204030204" pitchFamily="34" charset="0"/>
                <a:ea typeface="Times New Roman" panose="02020603050405020304" pitchFamily="18" charset="0"/>
              </a:rPr>
              <a:t>Debug managed Linux core dump</a:t>
            </a:r>
          </a:p>
        </p:txBody>
      </p:sp>
      <p:sp>
        <p:nvSpPr>
          <p:cNvPr id="38" name="TextBox 37">
            <a:extLst>
              <a:ext uri="{FF2B5EF4-FFF2-40B4-BE49-F238E27FC236}">
                <a16:creationId xmlns:a16="http://schemas.microsoft.com/office/drawing/2014/main" id="{4A546B72-6F14-4CD7-BE55-1970C5C1A625}"/>
              </a:ext>
            </a:extLst>
          </p:cNvPr>
          <p:cNvSpPr txBox="1"/>
          <p:nvPr/>
        </p:nvSpPr>
        <p:spPr>
          <a:xfrm>
            <a:off x="5321300" y="4988080"/>
            <a:ext cx="3695700"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a:solidFill>
                  <a:schemeClr val="tx1">
                    <a:lumMod val="85000"/>
                  </a:schemeClr>
                </a:solidFill>
                <a:effectLst/>
                <a:latin typeface="Calibri"/>
                <a:ea typeface="Times New Roman" panose="02020603050405020304" pitchFamily="18" charset="0"/>
                <a:cs typeface="Calibri"/>
              </a:rPr>
              <a:t>XAML Binding Failures diagnostic improvements</a:t>
            </a:r>
          </a:p>
        </p:txBody>
      </p:sp>
    </p:spTree>
    <p:extLst>
      <p:ext uri="{BB962C8B-B14F-4D97-AF65-F5344CB8AC3E}">
        <p14:creationId xmlns:p14="http://schemas.microsoft.com/office/powerpoint/2010/main" val="2079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Thanks for joining!</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AE49-82C8-4BC2-B7B2-A95FA768E931}"/>
              </a:ext>
            </a:extLst>
          </p:cNvPr>
          <p:cNvSpPr>
            <a:spLocks noGrp="1"/>
          </p:cNvSpPr>
          <p:nvPr>
            <p:ph type="title"/>
          </p:nvPr>
        </p:nvSpPr>
        <p:spPr/>
        <p:txBody>
          <a:bodyPr/>
          <a:lstStyle/>
          <a:p>
            <a:r>
              <a:rPr lang="en-US"/>
              <a:t>Backup</a:t>
            </a:r>
          </a:p>
        </p:txBody>
      </p:sp>
      <p:sp>
        <p:nvSpPr>
          <p:cNvPr id="3" name="Text Placeholder 2">
            <a:extLst>
              <a:ext uri="{FF2B5EF4-FFF2-40B4-BE49-F238E27FC236}">
                <a16:creationId xmlns:a16="http://schemas.microsoft.com/office/drawing/2014/main" id="{993FCD77-A96F-4ACF-A681-E2FD697BE6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33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8BB686C-37BD-4C08-863C-D29A3502C05D}"/>
              </a:ext>
            </a:extLst>
          </p:cNvPr>
          <p:cNvSpPr txBox="1"/>
          <p:nvPr/>
        </p:nvSpPr>
        <p:spPr>
          <a:xfrm>
            <a:off x="2889197" y="3283776"/>
            <a:ext cx="9216164" cy="830997"/>
          </a:xfrm>
          <a:prstGeom prst="rect">
            <a:avLst/>
          </a:prstGeom>
          <a:noFill/>
        </p:spPr>
        <p:txBody>
          <a:bodyPr wrap="square">
            <a:spAutoFit/>
          </a:bodyPr>
          <a:lstStyle/>
          <a:p>
            <a:pPr algn="r"/>
            <a:r>
              <a:rPr lang="en-US" sz="4800"/>
              <a:t>GitHub </a:t>
            </a:r>
            <a:r>
              <a:rPr lang="en-US" sz="4800" err="1"/>
              <a:t>Codespaces</a:t>
            </a:r>
            <a:r>
              <a:rPr lang="en-US" sz="4800"/>
              <a:t> + Visual Studio</a:t>
            </a:r>
          </a:p>
        </p:txBody>
      </p:sp>
      <p:sp>
        <p:nvSpPr>
          <p:cNvPr id="8" name="TextBox 7">
            <a:extLst>
              <a:ext uri="{FF2B5EF4-FFF2-40B4-BE49-F238E27FC236}">
                <a16:creationId xmlns:a16="http://schemas.microsoft.com/office/drawing/2014/main" id="{2854F35F-2465-478B-BE2F-0D422CF1B12B}"/>
              </a:ext>
            </a:extLst>
          </p:cNvPr>
          <p:cNvSpPr txBox="1"/>
          <p:nvPr/>
        </p:nvSpPr>
        <p:spPr>
          <a:xfrm>
            <a:off x="3595380" y="4299439"/>
            <a:ext cx="8204433" cy="1200329"/>
          </a:xfrm>
          <a:prstGeom prst="rect">
            <a:avLst/>
          </a:prstGeom>
          <a:noFill/>
        </p:spPr>
        <p:txBody>
          <a:bodyPr wrap="square">
            <a:spAutoFit/>
          </a:bodyPr>
          <a:lstStyle/>
          <a:p>
            <a:pPr algn="r"/>
            <a:r>
              <a:rPr lang="en-US"/>
              <a:t>Vix Rian</a:t>
            </a:r>
            <a:r>
              <a:rPr lang="en-US" i="1"/>
              <a:t> </a:t>
            </a:r>
          </a:p>
          <a:p>
            <a:pPr algn="r"/>
            <a:r>
              <a:rPr lang="en-US" sz="1600" i="1"/>
              <a:t>(they/them/theirs)</a:t>
            </a:r>
          </a:p>
          <a:p>
            <a:pPr algn="r"/>
            <a:r>
              <a:rPr lang="en-US"/>
              <a:t>Program Manager, Microsoft</a:t>
            </a:r>
          </a:p>
          <a:p>
            <a:pPr algn="r"/>
            <a:r>
              <a:rPr lang="en-US"/>
              <a:t>@vixgrows</a:t>
            </a:r>
          </a:p>
        </p:txBody>
      </p:sp>
    </p:spTree>
    <p:extLst>
      <p:ext uri="{BB962C8B-B14F-4D97-AF65-F5344CB8AC3E}">
        <p14:creationId xmlns:p14="http://schemas.microsoft.com/office/powerpoint/2010/main" val="191724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Single column of content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0004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p:txBody>
          <a:bodyPr/>
          <a:lstStyle/>
          <a:p>
            <a:r>
              <a:rPr lang="en-US"/>
              <a:t>Why use GitHub </a:t>
            </a:r>
            <a:r>
              <a:rPr lang="en-US" err="1"/>
              <a:t>Codespaces</a:t>
            </a:r>
            <a:r>
              <a:rPr lang="en-US"/>
              <a:t>?</a:t>
            </a:r>
            <a:endParaRPr lang="en-US" i="1"/>
          </a:p>
        </p:txBody>
      </p:sp>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p:txBody>
          <a:bodyPr>
            <a:normAutofit fontScale="92500" lnSpcReduction="10000"/>
          </a:bodyPr>
          <a:lstStyle/>
          <a:p>
            <a:r>
              <a:rPr lang="en-US"/>
              <a:t>Cloud-hosted </a:t>
            </a:r>
            <a:r>
              <a:rPr lang="en-US" err="1"/>
              <a:t>codespaces</a:t>
            </a:r>
            <a:r>
              <a:rPr lang="en-US"/>
              <a:t> provide the following benefits:</a:t>
            </a:r>
          </a:p>
          <a:p>
            <a:r>
              <a:rPr lang="en-US"/>
              <a:t>They're fast to create and disposable. Create as many as you need (up to account limits) and then dispose of them when you are finished.</a:t>
            </a:r>
          </a:p>
          <a:p>
            <a:r>
              <a:rPr lang="en-US"/>
              <a:t>They're managed, which reduces the overall maintenance for you.</a:t>
            </a:r>
          </a:p>
          <a:p>
            <a:r>
              <a:rPr lang="en-US"/>
              <a:t>They have predictable pricing and you only pay for what you use with built-in auto-suspend.</a:t>
            </a:r>
          </a:p>
          <a:p>
            <a:r>
              <a:rPr lang="en-US"/>
              <a:t>They save compute resources. When you move your development workload to the cloud, it frees the limited resources on your personal machine.</a:t>
            </a:r>
          </a:p>
        </p:txBody>
      </p:sp>
    </p:spTree>
    <p:extLst>
      <p:ext uri="{BB962C8B-B14F-4D97-AF65-F5344CB8AC3E}">
        <p14:creationId xmlns:p14="http://schemas.microsoft.com/office/powerpoint/2010/main" val="169213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p:txBody>
          <a:bodyPr/>
          <a:lstStyle/>
          <a:p>
            <a:r>
              <a:rPr lang="en-US"/>
              <a:t>GitHub Codespace for Visual Studio </a:t>
            </a:r>
            <a:endParaRPr lang="en-US" i="1"/>
          </a:p>
        </p:txBody>
      </p:sp>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p:txBody>
          <a:bodyPr>
            <a:normAutofit/>
          </a:bodyPr>
          <a:lstStyle/>
          <a:p>
            <a:r>
              <a:rPr lang="en-US"/>
              <a:t>Today for windows, we have Visual Studio to connect to </a:t>
            </a:r>
          </a:p>
          <a:p>
            <a:r>
              <a:rPr lang="en-US"/>
              <a:t>We have VS Code and browser</a:t>
            </a:r>
          </a:p>
        </p:txBody>
      </p:sp>
    </p:spTree>
    <p:extLst>
      <p:ext uri="{BB962C8B-B14F-4D97-AF65-F5344CB8AC3E}">
        <p14:creationId xmlns:p14="http://schemas.microsoft.com/office/powerpoint/2010/main" val="3281849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3210-90AA-4DA6-8F42-0664D3A6D739}"/>
              </a:ext>
            </a:extLst>
          </p:cNvPr>
          <p:cNvSpPr>
            <a:spLocks noGrp="1"/>
          </p:cNvSpPr>
          <p:nvPr>
            <p:ph type="title"/>
          </p:nvPr>
        </p:nvSpPr>
        <p:spPr/>
        <p:txBody>
          <a:bodyPr/>
          <a:lstStyle/>
          <a:p>
            <a:r>
              <a:rPr lang="en-US"/>
              <a:t>What are GitHub </a:t>
            </a:r>
            <a:r>
              <a:rPr lang="en-US" err="1"/>
              <a:t>Codespaces</a:t>
            </a:r>
            <a:r>
              <a:rPr lang="en-US"/>
              <a:t>?</a:t>
            </a:r>
          </a:p>
        </p:txBody>
      </p:sp>
      <p:grpSp>
        <p:nvGrpSpPr>
          <p:cNvPr id="4" name="Group 342">
            <a:extLst>
              <a:ext uri="{FF2B5EF4-FFF2-40B4-BE49-F238E27FC236}">
                <a16:creationId xmlns:a16="http://schemas.microsoft.com/office/drawing/2014/main" id="{5992DF5F-442B-4BCA-9950-20F1CCB13891}"/>
              </a:ext>
            </a:extLst>
          </p:cNvPr>
          <p:cNvGrpSpPr/>
          <p:nvPr/>
        </p:nvGrpSpPr>
        <p:grpSpPr>
          <a:xfrm>
            <a:off x="9120324" y="1911891"/>
            <a:ext cx="2728540" cy="4260191"/>
            <a:chOff x="-1" y="1"/>
            <a:chExt cx="5306003" cy="8284500"/>
          </a:xfrm>
        </p:grpSpPr>
        <p:sp>
          <p:nvSpPr>
            <p:cNvPr id="5" name="Shape 336">
              <a:extLst>
                <a:ext uri="{FF2B5EF4-FFF2-40B4-BE49-F238E27FC236}">
                  <a16:creationId xmlns:a16="http://schemas.microsoft.com/office/drawing/2014/main" id="{6F523301-CFA1-4F25-9831-57B4FA6FE02D}"/>
                </a:ext>
              </a:extLst>
            </p:cNvPr>
            <p:cNvSpPr/>
            <p:nvPr/>
          </p:nvSpPr>
          <p:spPr>
            <a:xfrm>
              <a:off x="14195" y="25592"/>
              <a:ext cx="5277615" cy="8258909"/>
            </a:xfrm>
            <a:prstGeom prst="rect">
              <a:avLst/>
            </a:prstGeom>
            <a:solidFill>
              <a:schemeClr val="accent4"/>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sz="1600"/>
            </a:p>
          </p:txBody>
        </p:sp>
        <p:grpSp>
          <p:nvGrpSpPr>
            <p:cNvPr id="6" name="Group 340">
              <a:extLst>
                <a:ext uri="{FF2B5EF4-FFF2-40B4-BE49-F238E27FC236}">
                  <a16:creationId xmlns:a16="http://schemas.microsoft.com/office/drawing/2014/main" id="{D37AFCF0-9395-47FE-8744-DAFE53DE8838}"/>
                </a:ext>
              </a:extLst>
            </p:cNvPr>
            <p:cNvGrpSpPr/>
            <p:nvPr/>
          </p:nvGrpSpPr>
          <p:grpSpPr>
            <a:xfrm>
              <a:off x="349957" y="4008737"/>
              <a:ext cx="4694888" cy="3432119"/>
              <a:chOff x="-96121" y="381000"/>
              <a:chExt cx="4694886" cy="3432117"/>
            </a:xfrm>
          </p:grpSpPr>
          <p:sp>
            <p:nvSpPr>
              <p:cNvPr id="8" name="Shape 337">
                <a:extLst>
                  <a:ext uri="{FF2B5EF4-FFF2-40B4-BE49-F238E27FC236}">
                    <a16:creationId xmlns:a16="http://schemas.microsoft.com/office/drawing/2014/main" id="{A5778D43-1D52-4022-A990-8570BDE3AE9F}"/>
                  </a:ext>
                </a:extLst>
              </p:cNvPr>
              <p:cNvSpPr/>
              <p:nvPr/>
            </p:nvSpPr>
            <p:spPr>
              <a:xfrm>
                <a:off x="62432" y="1699336"/>
                <a:ext cx="4339781" cy="2113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2500">
                    <a:solidFill>
                      <a:srgbClr val="8E8E8E"/>
                    </a:solidFill>
                  </a:defRPr>
                </a:lvl1pPr>
              </a:lstStyle>
              <a:p>
                <a:pPr>
                  <a:defRPr sz="1800">
                    <a:solidFill>
                      <a:srgbClr val="000000"/>
                    </a:solidFill>
                  </a:defRPr>
                </a:pPr>
                <a:r>
                  <a:rPr lang="en-US" sz="1600">
                    <a:solidFill>
                      <a:schemeClr val="bg1"/>
                    </a:solidFill>
                  </a:rPr>
                  <a:t>Fully collaborative environment, complete with </a:t>
                </a:r>
                <a:br>
                  <a:rPr lang="en-US" sz="1600">
                    <a:solidFill>
                      <a:schemeClr val="bg1"/>
                    </a:solidFill>
                  </a:rPr>
                </a:br>
                <a:r>
                  <a:rPr lang="en-US" sz="1600">
                    <a:solidFill>
                      <a:schemeClr val="bg1"/>
                    </a:solidFill>
                  </a:rPr>
                  <a:t>AI-assisted development support</a:t>
                </a:r>
              </a:p>
            </p:txBody>
          </p:sp>
          <p:sp>
            <p:nvSpPr>
              <p:cNvPr id="9" name="Shape 338">
                <a:extLst>
                  <a:ext uri="{FF2B5EF4-FFF2-40B4-BE49-F238E27FC236}">
                    <a16:creationId xmlns:a16="http://schemas.microsoft.com/office/drawing/2014/main" id="{0FE1563A-EB87-4D16-A185-D4BD1286CC0C}"/>
                  </a:ext>
                </a:extLst>
              </p:cNvPr>
              <p:cNvSpPr/>
              <p:nvPr/>
            </p:nvSpPr>
            <p:spPr>
              <a:xfrm>
                <a:off x="-96121" y="381000"/>
                <a:ext cx="4694886" cy="7202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1600" cap="none">
                    <a:solidFill>
                      <a:schemeClr val="bg1"/>
                    </a:solidFill>
                  </a:rPr>
                  <a:t>Supercharged collaborative development</a:t>
                </a:r>
              </a:p>
            </p:txBody>
          </p:sp>
        </p:grpSp>
        <p:sp>
          <p:nvSpPr>
            <p:cNvPr id="7" name="Shape 341">
              <a:extLst>
                <a:ext uri="{FF2B5EF4-FFF2-40B4-BE49-F238E27FC236}">
                  <a16:creationId xmlns:a16="http://schemas.microsoft.com/office/drawing/2014/main" id="{237191AC-5CFB-4F8A-B5CA-C035F32FE591}"/>
                </a:ext>
              </a:extLst>
            </p:cNvPr>
            <p:cNvSpPr/>
            <p:nvPr/>
          </p:nvSpPr>
          <p:spPr>
            <a:xfrm>
              <a:off x="-1" y="1"/>
              <a:ext cx="5306003" cy="3712624"/>
            </a:xfrm>
            <a:prstGeom prst="rect">
              <a:avLst/>
            </a:prstGeom>
            <a:solidFill>
              <a:srgbClr val="FFFFFF"/>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grpSp>
        <p:nvGrpSpPr>
          <p:cNvPr id="10" name="Group 349">
            <a:extLst>
              <a:ext uri="{FF2B5EF4-FFF2-40B4-BE49-F238E27FC236}">
                <a16:creationId xmlns:a16="http://schemas.microsoft.com/office/drawing/2014/main" id="{62673555-9FE3-4669-950A-AC05550E38EC}"/>
              </a:ext>
            </a:extLst>
          </p:cNvPr>
          <p:cNvGrpSpPr/>
          <p:nvPr/>
        </p:nvGrpSpPr>
        <p:grpSpPr>
          <a:xfrm>
            <a:off x="6165009" y="1858101"/>
            <a:ext cx="2728540" cy="4314385"/>
            <a:chOff x="0" y="-101490"/>
            <a:chExt cx="5306004" cy="8140416"/>
          </a:xfrm>
        </p:grpSpPr>
        <p:sp>
          <p:nvSpPr>
            <p:cNvPr id="11" name="Shape 343">
              <a:extLst>
                <a:ext uri="{FF2B5EF4-FFF2-40B4-BE49-F238E27FC236}">
                  <a16:creationId xmlns:a16="http://schemas.microsoft.com/office/drawing/2014/main" id="{8711CD71-F457-4E91-BBF5-54F3917DD877}"/>
                </a:ext>
              </a:extLst>
            </p:cNvPr>
            <p:cNvSpPr/>
            <p:nvPr/>
          </p:nvSpPr>
          <p:spPr>
            <a:xfrm>
              <a:off x="14194" y="25593"/>
              <a:ext cx="5277614" cy="8013333"/>
            </a:xfrm>
            <a:prstGeom prst="rect">
              <a:avLst/>
            </a:prstGeom>
            <a:solidFill>
              <a:schemeClr val="accent3"/>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nvGrpSpPr>
            <p:cNvPr id="12" name="Group 347">
              <a:extLst>
                <a:ext uri="{FF2B5EF4-FFF2-40B4-BE49-F238E27FC236}">
                  <a16:creationId xmlns:a16="http://schemas.microsoft.com/office/drawing/2014/main" id="{7D2682EB-6769-45E2-91A2-4D41000B6BD9}"/>
                </a:ext>
              </a:extLst>
            </p:cNvPr>
            <p:cNvGrpSpPr/>
            <p:nvPr/>
          </p:nvGrpSpPr>
          <p:grpSpPr>
            <a:xfrm>
              <a:off x="446078" y="4008737"/>
              <a:ext cx="4464648" cy="3434082"/>
              <a:chOff x="0" y="381000"/>
              <a:chExt cx="4464646" cy="3434080"/>
            </a:xfrm>
          </p:grpSpPr>
          <p:sp>
            <p:nvSpPr>
              <p:cNvPr id="14" name="Shape 344">
                <a:extLst>
                  <a:ext uri="{FF2B5EF4-FFF2-40B4-BE49-F238E27FC236}">
                    <a16:creationId xmlns:a16="http://schemas.microsoft.com/office/drawing/2014/main" id="{CB609D94-41B8-4FA6-943A-569E5E0D52E8}"/>
                  </a:ext>
                </a:extLst>
              </p:cNvPr>
              <p:cNvSpPr/>
              <p:nvPr/>
            </p:nvSpPr>
            <p:spPr>
              <a:xfrm>
                <a:off x="62432" y="1701299"/>
                <a:ext cx="4339781" cy="2113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rmAutofit/>
              </a:bodyPr>
              <a:lstStyle>
                <a:lvl1pPr>
                  <a:defRPr sz="2500">
                    <a:solidFill>
                      <a:srgbClr val="8E8E8E"/>
                    </a:solidFill>
                  </a:defRPr>
                </a:lvl1pPr>
              </a:lstStyle>
              <a:p>
                <a:pPr>
                  <a:defRPr sz="1800">
                    <a:solidFill>
                      <a:srgbClr val="000000"/>
                    </a:solidFill>
                  </a:defRPr>
                </a:pPr>
                <a:r>
                  <a:rPr lang="en-US" sz="1600">
                    <a:solidFill>
                      <a:schemeClr val="bg1"/>
                    </a:solidFill>
                  </a:rPr>
                  <a:t>Connect from anywhere: </a:t>
                </a:r>
                <a:br>
                  <a:rPr lang="en-US" sz="1600">
                    <a:solidFill>
                      <a:schemeClr val="bg1"/>
                    </a:solidFill>
                  </a:rPr>
                </a:br>
                <a:r>
                  <a:rPr lang="en-US" sz="1600">
                    <a:solidFill>
                      <a:schemeClr val="bg1"/>
                    </a:solidFill>
                  </a:rPr>
                  <a:t>Visual Studio, Visual Studio Code, browser-based companion editor</a:t>
                </a:r>
              </a:p>
            </p:txBody>
          </p:sp>
          <p:sp>
            <p:nvSpPr>
              <p:cNvPr id="15" name="Shape 345">
                <a:extLst>
                  <a:ext uri="{FF2B5EF4-FFF2-40B4-BE49-F238E27FC236}">
                    <a16:creationId xmlns:a16="http://schemas.microsoft.com/office/drawing/2014/main" id="{E3CD6A88-9CAF-4C29-9FAB-C719FE984883}"/>
                  </a:ext>
                </a:extLst>
              </p:cNvPr>
              <p:cNvSpPr/>
              <p:nvPr/>
            </p:nvSpPr>
            <p:spPr>
              <a:xfrm>
                <a:off x="0" y="381000"/>
                <a:ext cx="4464646" cy="630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1600" cap="none">
                    <a:solidFill>
                      <a:schemeClr val="bg1"/>
                    </a:solidFill>
                  </a:rPr>
                  <a:t>Develop from</a:t>
                </a:r>
                <a:br>
                  <a:rPr lang="en-US" sz="1600" cap="none">
                    <a:solidFill>
                      <a:schemeClr val="bg1"/>
                    </a:solidFill>
                  </a:rPr>
                </a:br>
                <a:r>
                  <a:rPr lang="en-US" sz="1600" cap="none">
                    <a:solidFill>
                      <a:schemeClr val="bg1"/>
                    </a:solidFill>
                  </a:rPr>
                  <a:t> anywhere</a:t>
                </a:r>
              </a:p>
            </p:txBody>
          </p:sp>
        </p:grpSp>
        <p:sp>
          <p:nvSpPr>
            <p:cNvPr id="13" name="Shape 348">
              <a:extLst>
                <a:ext uri="{FF2B5EF4-FFF2-40B4-BE49-F238E27FC236}">
                  <a16:creationId xmlns:a16="http://schemas.microsoft.com/office/drawing/2014/main" id="{65923FD0-D159-45A2-AD2D-6B1A42CC3957}"/>
                </a:ext>
              </a:extLst>
            </p:cNvPr>
            <p:cNvSpPr/>
            <p:nvPr/>
          </p:nvSpPr>
          <p:spPr>
            <a:xfrm>
              <a:off x="0" y="-101490"/>
              <a:ext cx="5306004" cy="3712623"/>
            </a:xfrm>
            <a:prstGeom prst="rect">
              <a:avLst/>
            </a:prstGeom>
            <a:solidFill>
              <a:srgbClr val="FFFFFF"/>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grpSp>
        <p:nvGrpSpPr>
          <p:cNvPr id="16" name="Group 356">
            <a:extLst>
              <a:ext uri="{FF2B5EF4-FFF2-40B4-BE49-F238E27FC236}">
                <a16:creationId xmlns:a16="http://schemas.microsoft.com/office/drawing/2014/main" id="{C2AF15D7-AC86-49E8-B83C-DA96C6B3E5DB}"/>
              </a:ext>
            </a:extLst>
          </p:cNvPr>
          <p:cNvGrpSpPr/>
          <p:nvPr/>
        </p:nvGrpSpPr>
        <p:grpSpPr>
          <a:xfrm>
            <a:off x="3224293" y="1911891"/>
            <a:ext cx="2728540" cy="4273755"/>
            <a:chOff x="0" y="0"/>
            <a:chExt cx="5306004" cy="8310878"/>
          </a:xfrm>
        </p:grpSpPr>
        <p:sp>
          <p:nvSpPr>
            <p:cNvPr id="17" name="Shape 350">
              <a:extLst>
                <a:ext uri="{FF2B5EF4-FFF2-40B4-BE49-F238E27FC236}">
                  <a16:creationId xmlns:a16="http://schemas.microsoft.com/office/drawing/2014/main" id="{061231D9-695A-4337-AB9D-B7052C2D7682}"/>
                </a:ext>
              </a:extLst>
            </p:cNvPr>
            <p:cNvSpPr/>
            <p:nvPr/>
          </p:nvSpPr>
          <p:spPr>
            <a:xfrm>
              <a:off x="14194" y="25591"/>
              <a:ext cx="5277614" cy="8285287"/>
            </a:xfrm>
            <a:prstGeom prst="rect">
              <a:avLst/>
            </a:prstGeom>
            <a:solidFill>
              <a:schemeClr val="accent6">
                <a:lumMod val="75000"/>
              </a:schemeClr>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nvGrpSpPr>
            <p:cNvPr id="18" name="Group 354">
              <a:extLst>
                <a:ext uri="{FF2B5EF4-FFF2-40B4-BE49-F238E27FC236}">
                  <a16:creationId xmlns:a16="http://schemas.microsoft.com/office/drawing/2014/main" id="{705D95F9-0C5E-4D21-BF67-DCE412107A63}"/>
                </a:ext>
              </a:extLst>
            </p:cNvPr>
            <p:cNvGrpSpPr/>
            <p:nvPr/>
          </p:nvGrpSpPr>
          <p:grpSpPr>
            <a:xfrm>
              <a:off x="446078" y="4008737"/>
              <a:ext cx="4464648" cy="3432119"/>
              <a:chOff x="0" y="381000"/>
              <a:chExt cx="4464646" cy="3432117"/>
            </a:xfrm>
          </p:grpSpPr>
          <p:sp>
            <p:nvSpPr>
              <p:cNvPr id="20" name="Shape 351">
                <a:extLst>
                  <a:ext uri="{FF2B5EF4-FFF2-40B4-BE49-F238E27FC236}">
                    <a16:creationId xmlns:a16="http://schemas.microsoft.com/office/drawing/2014/main" id="{AEBF1021-650F-4426-BCF9-C03BD71CCAFF}"/>
                  </a:ext>
                </a:extLst>
              </p:cNvPr>
              <p:cNvSpPr/>
              <p:nvPr/>
            </p:nvSpPr>
            <p:spPr>
              <a:xfrm>
                <a:off x="62432" y="1699336"/>
                <a:ext cx="4339781" cy="2113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2500">
                    <a:solidFill>
                      <a:srgbClr val="8E8E8E"/>
                    </a:solidFill>
                  </a:defRPr>
                </a:lvl1pPr>
              </a:lstStyle>
              <a:p>
                <a:pPr lvl="0">
                  <a:defRPr sz="1800">
                    <a:solidFill>
                      <a:srgbClr val="000000"/>
                    </a:solidFill>
                  </a:defRPr>
                </a:pPr>
                <a:r>
                  <a:rPr lang="en-US" sz="1600">
                    <a:solidFill>
                      <a:schemeClr val="bg1"/>
                    </a:solidFill>
                  </a:rPr>
                  <a:t>Environment can be configured, and your settings, themes, and Git identity, are roamed so the experience looks and feels like local</a:t>
                </a:r>
              </a:p>
            </p:txBody>
          </p:sp>
          <p:sp>
            <p:nvSpPr>
              <p:cNvPr id="21" name="Shape 352">
                <a:extLst>
                  <a:ext uri="{FF2B5EF4-FFF2-40B4-BE49-F238E27FC236}">
                    <a16:creationId xmlns:a16="http://schemas.microsoft.com/office/drawing/2014/main" id="{2298EE5C-45D3-45E6-89A6-7394BBD3065A}"/>
                  </a:ext>
                </a:extLst>
              </p:cNvPr>
              <p:cNvSpPr/>
              <p:nvPr/>
            </p:nvSpPr>
            <p:spPr>
              <a:xfrm>
                <a:off x="0" y="381000"/>
                <a:ext cx="4464646" cy="630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1600" cap="none">
                    <a:solidFill>
                      <a:schemeClr val="bg1"/>
                    </a:solidFill>
                  </a:rPr>
                  <a:t>Feel at home</a:t>
                </a:r>
                <a:br>
                  <a:rPr lang="en-US" sz="1600" cap="none">
                    <a:solidFill>
                      <a:schemeClr val="bg1"/>
                    </a:solidFill>
                  </a:rPr>
                </a:br>
                <a:r>
                  <a:rPr lang="en-US" sz="1600" cap="none">
                    <a:solidFill>
                      <a:schemeClr val="bg1"/>
                    </a:solidFill>
                  </a:rPr>
                  <a:t>even when away</a:t>
                </a:r>
              </a:p>
            </p:txBody>
          </p:sp>
        </p:grpSp>
        <p:sp>
          <p:nvSpPr>
            <p:cNvPr id="19" name="Shape 355">
              <a:extLst>
                <a:ext uri="{FF2B5EF4-FFF2-40B4-BE49-F238E27FC236}">
                  <a16:creationId xmlns:a16="http://schemas.microsoft.com/office/drawing/2014/main" id="{713A3FEE-8F65-4587-BA2D-5C78E4D4631F}"/>
                </a:ext>
              </a:extLst>
            </p:cNvPr>
            <p:cNvSpPr/>
            <p:nvPr/>
          </p:nvSpPr>
          <p:spPr>
            <a:xfrm>
              <a:off x="0" y="0"/>
              <a:ext cx="5306004" cy="3712625"/>
            </a:xfrm>
            <a:prstGeom prst="rect">
              <a:avLst/>
            </a:prstGeom>
            <a:solidFill>
              <a:srgbClr val="FFFFFF"/>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grpSp>
        <p:nvGrpSpPr>
          <p:cNvPr id="22" name="Group 363">
            <a:extLst>
              <a:ext uri="{FF2B5EF4-FFF2-40B4-BE49-F238E27FC236}">
                <a16:creationId xmlns:a16="http://schemas.microsoft.com/office/drawing/2014/main" id="{713D0650-A557-4B0C-BF0F-D40600E14067}"/>
              </a:ext>
            </a:extLst>
          </p:cNvPr>
          <p:cNvGrpSpPr/>
          <p:nvPr/>
        </p:nvGrpSpPr>
        <p:grpSpPr>
          <a:xfrm>
            <a:off x="290413" y="1925052"/>
            <a:ext cx="2713942" cy="4260594"/>
            <a:chOff x="14194" y="25594"/>
            <a:chExt cx="5277615" cy="8285283"/>
          </a:xfrm>
        </p:grpSpPr>
        <p:sp>
          <p:nvSpPr>
            <p:cNvPr id="23" name="Shape 357">
              <a:extLst>
                <a:ext uri="{FF2B5EF4-FFF2-40B4-BE49-F238E27FC236}">
                  <a16:creationId xmlns:a16="http://schemas.microsoft.com/office/drawing/2014/main" id="{B473EAC8-FC8D-41B7-A3F9-1E00620E66B6}"/>
                </a:ext>
              </a:extLst>
            </p:cNvPr>
            <p:cNvSpPr/>
            <p:nvPr/>
          </p:nvSpPr>
          <p:spPr>
            <a:xfrm>
              <a:off x="14194" y="25594"/>
              <a:ext cx="5277615" cy="8285283"/>
            </a:xfrm>
            <a:prstGeom prst="rect">
              <a:avLst/>
            </a:prstGeom>
            <a:solidFill>
              <a:schemeClr val="accent1"/>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a:p>
          </p:txBody>
        </p:sp>
        <p:grpSp>
          <p:nvGrpSpPr>
            <p:cNvPr id="24" name="Group 361">
              <a:extLst>
                <a:ext uri="{FF2B5EF4-FFF2-40B4-BE49-F238E27FC236}">
                  <a16:creationId xmlns:a16="http://schemas.microsoft.com/office/drawing/2014/main" id="{DF503790-899E-46FE-BA53-646CA36C0B86}"/>
                </a:ext>
              </a:extLst>
            </p:cNvPr>
            <p:cNvGrpSpPr/>
            <p:nvPr/>
          </p:nvGrpSpPr>
          <p:grpSpPr>
            <a:xfrm>
              <a:off x="446078" y="4008737"/>
              <a:ext cx="4464648" cy="3432118"/>
              <a:chOff x="0" y="381000"/>
              <a:chExt cx="4464646" cy="3432116"/>
            </a:xfrm>
          </p:grpSpPr>
          <p:sp>
            <p:nvSpPr>
              <p:cNvPr id="25" name="Shape 358">
                <a:extLst>
                  <a:ext uri="{FF2B5EF4-FFF2-40B4-BE49-F238E27FC236}">
                    <a16:creationId xmlns:a16="http://schemas.microsoft.com/office/drawing/2014/main" id="{1788BC7A-AF9C-4779-AA56-FE4EBADD7DAE}"/>
                  </a:ext>
                </a:extLst>
              </p:cNvPr>
              <p:cNvSpPr/>
              <p:nvPr/>
            </p:nvSpPr>
            <p:spPr>
              <a:xfrm>
                <a:off x="62432" y="1699335"/>
                <a:ext cx="4339781" cy="2113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2500">
                    <a:solidFill>
                      <a:srgbClr val="8E8E8E"/>
                    </a:solidFill>
                  </a:defRPr>
                </a:lvl1pPr>
              </a:lstStyle>
              <a:p>
                <a:pPr>
                  <a:defRPr sz="1800">
                    <a:solidFill>
                      <a:srgbClr val="000000"/>
                    </a:solidFill>
                  </a:defRPr>
                </a:pPr>
                <a:r>
                  <a:rPr lang="en-US" sz="1600">
                    <a:solidFill>
                      <a:schemeClr val="bg1"/>
                    </a:solidFill>
                  </a:rPr>
                  <a:t>Fully-managed, </a:t>
                </a:r>
                <a:br>
                  <a:rPr lang="en-US" sz="1600">
                    <a:solidFill>
                      <a:schemeClr val="bg1"/>
                    </a:solidFill>
                  </a:rPr>
                </a:br>
                <a:r>
                  <a:rPr lang="en-US" sz="1600">
                    <a:solidFill>
                      <a:schemeClr val="bg1"/>
                    </a:solidFill>
                  </a:rPr>
                  <a:t>on-demand dev environments that dramatically reduce setup and maintenance</a:t>
                </a:r>
                <a:endParaRPr sz="1600">
                  <a:solidFill>
                    <a:schemeClr val="bg1"/>
                  </a:solidFill>
                </a:endParaRPr>
              </a:p>
            </p:txBody>
          </p:sp>
          <p:sp>
            <p:nvSpPr>
              <p:cNvPr id="26" name="Shape 359">
                <a:extLst>
                  <a:ext uri="{FF2B5EF4-FFF2-40B4-BE49-F238E27FC236}">
                    <a16:creationId xmlns:a16="http://schemas.microsoft.com/office/drawing/2014/main" id="{5B377E69-7D13-4E85-BE7D-D61ED4D19E1F}"/>
                  </a:ext>
                </a:extLst>
              </p:cNvPr>
              <p:cNvSpPr/>
              <p:nvPr/>
            </p:nvSpPr>
            <p:spPr>
              <a:xfrm>
                <a:off x="0" y="381000"/>
                <a:ext cx="4464646" cy="630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1600" cap="none">
                    <a:solidFill>
                      <a:schemeClr val="bg1"/>
                    </a:solidFill>
                  </a:rPr>
                  <a:t>Managed environments for any project</a:t>
                </a:r>
              </a:p>
            </p:txBody>
          </p:sp>
        </p:grpSp>
      </p:grpSp>
      <p:sp>
        <p:nvSpPr>
          <p:cNvPr id="29" name="Shape 355">
            <a:extLst>
              <a:ext uri="{FF2B5EF4-FFF2-40B4-BE49-F238E27FC236}">
                <a16:creationId xmlns:a16="http://schemas.microsoft.com/office/drawing/2014/main" id="{2F2A7EC7-E952-4422-8917-7C3CECAA35F1}"/>
              </a:ext>
            </a:extLst>
          </p:cNvPr>
          <p:cNvSpPr/>
          <p:nvPr/>
        </p:nvSpPr>
        <p:spPr>
          <a:xfrm>
            <a:off x="279735" y="1911891"/>
            <a:ext cx="2728540" cy="1909166"/>
          </a:xfrm>
          <a:prstGeom prst="rect">
            <a:avLst/>
          </a:prstGeom>
          <a:solidFill>
            <a:srgbClr val="FFFFFF"/>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lang="en-US"/>
          </a:p>
          <a:p>
            <a:pPr lvl="0">
              <a:defRPr sz="3200">
                <a:latin typeface="+mn-lt"/>
                <a:ea typeface="+mn-ea"/>
                <a:cs typeface="+mn-cs"/>
                <a:sym typeface="Helvetica Light"/>
              </a:defRPr>
            </a:pPr>
            <a:endParaRPr/>
          </a:p>
        </p:txBody>
      </p:sp>
      <p:pic>
        <p:nvPicPr>
          <p:cNvPr id="31" name="Picture 2">
            <a:extLst>
              <a:ext uri="{FF2B5EF4-FFF2-40B4-BE49-F238E27FC236}">
                <a16:creationId xmlns:a16="http://schemas.microsoft.com/office/drawing/2014/main" id="{35CF3A5D-8CF5-44BB-9D7E-E2A8A3F28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7" y="2192330"/>
            <a:ext cx="2330956" cy="15045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A94774C5-8CE3-428A-8D03-33178DD16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301" y="2215347"/>
            <a:ext cx="2440400" cy="14441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376CFCE-ED99-4EE7-91F8-EE8871DB3F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0177" y="2086375"/>
            <a:ext cx="1663623" cy="16187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D3D81855-6CB3-4571-A452-03A9DDC64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123" y="2222760"/>
            <a:ext cx="2440402" cy="144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91572"/>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Single column of content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244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p:txBody>
          <a:bodyPr/>
          <a:lstStyle/>
          <a:p>
            <a:r>
              <a:rPr lang="en-US"/>
              <a:t>GitHub </a:t>
            </a:r>
            <a:r>
              <a:rPr lang="en-US" err="1"/>
              <a:t>Codespaces</a:t>
            </a:r>
            <a:endParaRPr lang="en-US" i="1"/>
          </a:p>
        </p:txBody>
      </p:sp>
      <p:sp>
        <p:nvSpPr>
          <p:cNvPr id="5" name="Content Placeholder 4">
            <a:extLst>
              <a:ext uri="{FF2B5EF4-FFF2-40B4-BE49-F238E27FC236}">
                <a16:creationId xmlns:a16="http://schemas.microsoft.com/office/drawing/2014/main" id="{61DF3B9B-0BFF-43C4-BA3B-05E879DCC1D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34D0014-CC30-411F-B4E0-E3A013BCD750}"/>
              </a:ext>
            </a:extLst>
          </p:cNvPr>
          <p:cNvPicPr>
            <a:picLocks noChangeAspect="1"/>
          </p:cNvPicPr>
          <p:nvPr/>
        </p:nvPicPr>
        <p:blipFill>
          <a:blip r:embed="rId3"/>
          <a:stretch>
            <a:fillRect/>
          </a:stretch>
        </p:blipFill>
        <p:spPr>
          <a:xfrm>
            <a:off x="370242" y="1825625"/>
            <a:ext cx="11091529" cy="4351338"/>
          </a:xfrm>
          <a:prstGeom prst="rect">
            <a:avLst/>
          </a:prstGeom>
          <a:solidFill>
            <a:schemeClr val="bg1"/>
          </a:solidFill>
        </p:spPr>
      </p:pic>
      <p:sp>
        <p:nvSpPr>
          <p:cNvPr id="8" name="Rectangle 7">
            <a:extLst>
              <a:ext uri="{FF2B5EF4-FFF2-40B4-BE49-F238E27FC236}">
                <a16:creationId xmlns:a16="http://schemas.microsoft.com/office/drawing/2014/main" id="{05196208-5AB6-4688-962B-002C00BBD13F}"/>
              </a:ext>
            </a:extLst>
          </p:cNvPr>
          <p:cNvSpPr/>
          <p:nvPr/>
        </p:nvSpPr>
        <p:spPr>
          <a:xfrm>
            <a:off x="688489" y="1825625"/>
            <a:ext cx="7530353" cy="4351338"/>
          </a:xfrm>
          <a:prstGeom prst="rect">
            <a:avLst/>
          </a:prstGeom>
          <a:no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2B74E8-7F42-4E6F-A352-B11CD8C487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8099" b="36359"/>
          <a:stretch/>
        </p:blipFill>
        <p:spPr>
          <a:xfrm>
            <a:off x="383889" y="4574014"/>
            <a:ext cx="1936230" cy="1546590"/>
          </a:xfrm>
          <a:prstGeom prst="rect">
            <a:avLst/>
          </a:prstGeom>
        </p:spPr>
      </p:pic>
      <p:sp>
        <p:nvSpPr>
          <p:cNvPr id="12" name="Shape 1661">
            <a:extLst>
              <a:ext uri="{FF2B5EF4-FFF2-40B4-BE49-F238E27FC236}">
                <a16:creationId xmlns:a16="http://schemas.microsoft.com/office/drawing/2014/main" id="{D42BAA08-BE6A-444C-A5E9-429A391F1AFA}"/>
              </a:ext>
            </a:extLst>
          </p:cNvPr>
          <p:cNvSpPr/>
          <p:nvPr/>
        </p:nvSpPr>
        <p:spPr>
          <a:xfrm>
            <a:off x="688489" y="1825625"/>
            <a:ext cx="7530353" cy="641201"/>
          </a:xfrm>
          <a:prstGeom prst="rect">
            <a:avLst/>
          </a:prstGeom>
          <a:solidFill>
            <a:schemeClr val="accent3">
              <a:lumMod val="60000"/>
              <a:lumOff val="40000"/>
            </a:schemeClr>
          </a:solidFill>
          <a:ln w="12700">
            <a:noFill/>
            <a:miter lim="400000"/>
          </a:ln>
        </p:spPr>
        <p:txBody>
          <a:bodyPr lIns="50800" tIns="50800" rIns="50800" bIns="50800" anchor="ctr"/>
          <a:lstStyle/>
          <a:p>
            <a:pPr lvl="0" defTabSz="825500">
              <a:defRPr sz="3200">
                <a:latin typeface="+mn-lt"/>
                <a:ea typeface="+mn-ea"/>
                <a:cs typeface="+mn-cs"/>
                <a:sym typeface="Helvetica Light"/>
              </a:defRPr>
            </a:pPr>
            <a:endParaRPr/>
          </a:p>
        </p:txBody>
      </p:sp>
      <p:sp>
        <p:nvSpPr>
          <p:cNvPr id="14" name="Shape 1662">
            <a:extLst>
              <a:ext uri="{FF2B5EF4-FFF2-40B4-BE49-F238E27FC236}">
                <a16:creationId xmlns:a16="http://schemas.microsoft.com/office/drawing/2014/main" id="{C4C0C72E-829A-464E-93FC-A148C83EB490}"/>
              </a:ext>
            </a:extLst>
          </p:cNvPr>
          <p:cNvSpPr/>
          <p:nvPr/>
        </p:nvSpPr>
        <p:spPr>
          <a:xfrm>
            <a:off x="734808" y="1825625"/>
            <a:ext cx="7484034" cy="6412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lgn="ctr">
              <a:defRPr sz="1800" cap="none">
                <a:solidFill>
                  <a:srgbClr val="000000"/>
                </a:solidFill>
              </a:defRPr>
            </a:pPr>
            <a:r>
              <a:rPr lang="en-US" sz="3500" cap="none">
                <a:solidFill>
                  <a:srgbClr val="FFFFFF"/>
                </a:solidFill>
                <a:latin typeface="Open Sans" panose="020B0606030504020204" pitchFamily="34" charset="0"/>
                <a:ea typeface="Open Sans" panose="020B0606030504020204" pitchFamily="34" charset="0"/>
                <a:cs typeface="Open Sans" panose="020B0606030504020204" pitchFamily="34" charset="0"/>
              </a:rPr>
              <a:t>Cloud hosted</a:t>
            </a:r>
          </a:p>
        </p:txBody>
      </p:sp>
      <p:cxnSp>
        <p:nvCxnSpPr>
          <p:cNvPr id="19" name="Straight Arrow Connector 18">
            <a:extLst>
              <a:ext uri="{FF2B5EF4-FFF2-40B4-BE49-F238E27FC236}">
                <a16:creationId xmlns:a16="http://schemas.microsoft.com/office/drawing/2014/main" id="{C6E9B209-EA1B-47C3-BBC0-AB80C4323DF1}"/>
              </a:ext>
            </a:extLst>
          </p:cNvPr>
          <p:cNvCxnSpPr>
            <a:cxnSpLocks/>
          </p:cNvCxnSpPr>
          <p:nvPr/>
        </p:nvCxnSpPr>
        <p:spPr>
          <a:xfrm flipH="1">
            <a:off x="8031709" y="4005618"/>
            <a:ext cx="784745" cy="0"/>
          </a:xfrm>
          <a:prstGeom prst="straightConnector1">
            <a:avLst/>
          </a:prstGeom>
          <a:ln w="98425">
            <a:solidFill>
              <a:schemeClr val="accent6"/>
            </a:solidFill>
            <a:round/>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EF3C3D2-DCA9-4233-9759-BC38EA59645F}"/>
              </a:ext>
            </a:extLst>
          </p:cNvPr>
          <p:cNvSpPr/>
          <p:nvPr/>
        </p:nvSpPr>
        <p:spPr>
          <a:xfrm>
            <a:off x="8809629" y="3814549"/>
            <a:ext cx="186160" cy="49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hape 1661">
            <a:extLst>
              <a:ext uri="{FF2B5EF4-FFF2-40B4-BE49-F238E27FC236}">
                <a16:creationId xmlns:a16="http://schemas.microsoft.com/office/drawing/2014/main" id="{B0CA124C-1383-444E-979F-A176E8C57025}"/>
              </a:ext>
            </a:extLst>
          </p:cNvPr>
          <p:cNvSpPr/>
          <p:nvPr/>
        </p:nvSpPr>
        <p:spPr>
          <a:xfrm>
            <a:off x="8809629" y="1825624"/>
            <a:ext cx="2647563" cy="641201"/>
          </a:xfrm>
          <a:prstGeom prst="rect">
            <a:avLst/>
          </a:prstGeom>
          <a:solidFill>
            <a:schemeClr val="accent6"/>
          </a:solidFill>
          <a:ln w="12700">
            <a:noFill/>
            <a:miter lim="400000"/>
          </a:ln>
        </p:spPr>
        <p:txBody>
          <a:bodyPr lIns="50800" tIns="50800" rIns="50800" bIns="50800" anchor="ctr"/>
          <a:lstStyle/>
          <a:p>
            <a:pPr lvl="0" defTabSz="825500">
              <a:defRPr sz="3200">
                <a:latin typeface="+mn-lt"/>
                <a:ea typeface="+mn-ea"/>
                <a:cs typeface="+mn-cs"/>
                <a:sym typeface="Helvetica Light"/>
              </a:defRPr>
            </a:pPr>
            <a:endParaRPr/>
          </a:p>
        </p:txBody>
      </p:sp>
      <p:sp>
        <p:nvSpPr>
          <p:cNvPr id="31" name="Shape 1662">
            <a:extLst>
              <a:ext uri="{FF2B5EF4-FFF2-40B4-BE49-F238E27FC236}">
                <a16:creationId xmlns:a16="http://schemas.microsoft.com/office/drawing/2014/main" id="{3B8DDFB1-522D-4081-92FA-3BCED9F7841E}"/>
              </a:ext>
            </a:extLst>
          </p:cNvPr>
          <p:cNvSpPr/>
          <p:nvPr/>
        </p:nvSpPr>
        <p:spPr>
          <a:xfrm>
            <a:off x="8995789" y="1822205"/>
            <a:ext cx="2275242" cy="6412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lgn="ctr">
              <a:defRPr sz="1800" cap="none">
                <a:solidFill>
                  <a:srgbClr val="000000"/>
                </a:solidFill>
              </a:defRPr>
            </a:pPr>
            <a:r>
              <a:rPr lang="en-US" sz="3500" cap="none">
                <a:solidFill>
                  <a:srgbClr val="FFFFFF"/>
                </a:solidFill>
                <a:latin typeface="Open Sans" panose="020B0606030504020204" pitchFamily="34" charset="0"/>
                <a:ea typeface="Open Sans" panose="020B0606030504020204" pitchFamily="34" charset="0"/>
                <a:cs typeface="Open Sans" panose="020B0606030504020204" pitchFamily="34" charset="0"/>
              </a:rPr>
              <a:t>Editors</a:t>
            </a:r>
          </a:p>
        </p:txBody>
      </p:sp>
      <p:sp>
        <p:nvSpPr>
          <p:cNvPr id="32" name="Rectangle 31">
            <a:extLst>
              <a:ext uri="{FF2B5EF4-FFF2-40B4-BE49-F238E27FC236}">
                <a16:creationId xmlns:a16="http://schemas.microsoft.com/office/drawing/2014/main" id="{12E6769C-40AA-4642-9999-961FB4C8F66C}"/>
              </a:ext>
            </a:extLst>
          </p:cNvPr>
          <p:cNvSpPr/>
          <p:nvPr/>
        </p:nvSpPr>
        <p:spPr>
          <a:xfrm>
            <a:off x="8809629" y="1822205"/>
            <a:ext cx="2647563" cy="435133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71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a:xfrm>
            <a:off x="643467" y="321734"/>
            <a:ext cx="10905066" cy="1135737"/>
          </a:xfrm>
        </p:spPr>
        <p:txBody>
          <a:bodyPr>
            <a:normAutofit/>
          </a:bodyPr>
          <a:lstStyle/>
          <a:p>
            <a:r>
              <a:rPr lang="en-US" sz="3600"/>
              <a:t>What to expect with my codespace</a:t>
            </a:r>
            <a:endParaRPr lang="en-US" sz="3600" i="1"/>
          </a:p>
        </p:txBody>
      </p:sp>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a:xfrm>
            <a:off x="643468" y="1782981"/>
            <a:ext cx="6842935" cy="4393982"/>
          </a:xfrm>
        </p:spPr>
        <p:txBody>
          <a:bodyPr>
            <a:normAutofit/>
          </a:bodyPr>
          <a:lstStyle/>
          <a:p>
            <a:r>
              <a:rPr lang="en-US" sz="2000"/>
              <a:t>A codespace is the "backend" half of GitHub </a:t>
            </a:r>
            <a:r>
              <a:rPr lang="en-US" sz="2000" err="1"/>
              <a:t>Codespaces</a:t>
            </a:r>
            <a:r>
              <a:rPr lang="en-US" sz="2000"/>
              <a:t>. </a:t>
            </a:r>
          </a:p>
          <a:p>
            <a:r>
              <a:rPr lang="en-US" sz="2000"/>
              <a:t>Creating a codespace prepares everything you need to complete a task, review a PR, or start a new project.</a:t>
            </a:r>
          </a:p>
          <a:p>
            <a:r>
              <a:rPr lang="en-US" sz="2000" err="1"/>
              <a:t>Codespaces</a:t>
            </a:r>
            <a:r>
              <a:rPr lang="en-US" sz="2000"/>
              <a:t> configure the runtime, compiler, debugger, editor, custom dotfile configurations, and the source code required to work on a project.</a:t>
            </a:r>
          </a:p>
          <a:p>
            <a:r>
              <a:rPr lang="en-US" sz="2000"/>
              <a:t>Compute associated with software development happens in the cloud: compiling, debugging, restoring, etc.</a:t>
            </a:r>
          </a:p>
          <a:p>
            <a:endParaRPr lang="en-US" sz="200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a:extLst>
              <a:ext uri="{FF2B5EF4-FFF2-40B4-BE49-F238E27FC236}">
                <a16:creationId xmlns:a16="http://schemas.microsoft.com/office/drawing/2014/main" id="{1AB518C5-62EB-469C-A242-BE735739F7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3249" y="1939056"/>
            <a:ext cx="4562004" cy="3035806"/>
          </a:xfrm>
          <a:prstGeom prst="rect">
            <a:avLst/>
          </a:prstGeom>
        </p:spPr>
      </p:pic>
    </p:spTree>
    <p:extLst>
      <p:ext uri="{BB962C8B-B14F-4D97-AF65-F5344CB8AC3E}">
        <p14:creationId xmlns:p14="http://schemas.microsoft.com/office/powerpoint/2010/main" val="212082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a:xfrm>
            <a:off x="946672" y="4562475"/>
            <a:ext cx="10400777" cy="1527175"/>
          </a:xfrm>
        </p:spPr>
        <p:txBody>
          <a:bodyPr/>
          <a:lstStyle/>
          <a:p>
            <a:r>
              <a:rPr lang="en-US"/>
              <a:t>Vix Rian</a:t>
            </a:r>
          </a:p>
        </p:txBody>
      </p:sp>
    </p:spTree>
    <p:extLst>
      <p:ext uri="{BB962C8B-B14F-4D97-AF65-F5344CB8AC3E}">
        <p14:creationId xmlns:p14="http://schemas.microsoft.com/office/powerpoint/2010/main" val="335198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A12A1-E6B8-4318-8B4B-166EE6A71BAE}"/>
              </a:ext>
            </a:extLst>
          </p:cNvPr>
          <p:cNvSpPr>
            <a:spLocks noGrp="1"/>
          </p:cNvSpPr>
          <p:nvPr>
            <p:ph type="title"/>
          </p:nvPr>
        </p:nvSpPr>
        <p:spPr>
          <a:xfrm>
            <a:off x="1024129" y="585216"/>
            <a:ext cx="5062511" cy="1499616"/>
          </a:xfrm>
        </p:spPr>
        <p:txBody>
          <a:bodyPr>
            <a:normAutofit/>
          </a:bodyPr>
          <a:lstStyle/>
          <a:p>
            <a:r>
              <a:rPr lang="en-US">
                <a:solidFill>
                  <a:srgbClr val="FFFFFF"/>
                </a:solidFill>
              </a:rPr>
              <a:t>What we covered</a:t>
            </a:r>
            <a:endParaRPr lang="en-US" i="1">
              <a:solidFill>
                <a:srgbClr val="FFFFFF"/>
              </a:solidFill>
            </a:endParaRPr>
          </a:p>
        </p:txBody>
      </p:sp>
      <p:cxnSp>
        <p:nvCxnSpPr>
          <p:cNvPr id="67" name="Straight Connector 66">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000067-0746-4C32-B422-22FE40E4383E}"/>
              </a:ext>
            </a:extLst>
          </p:cNvPr>
          <p:cNvSpPr>
            <a:spLocks noGrp="1"/>
          </p:cNvSpPr>
          <p:nvPr>
            <p:ph idx="1"/>
          </p:nvPr>
        </p:nvSpPr>
        <p:spPr>
          <a:xfrm>
            <a:off x="1024129" y="2286000"/>
            <a:ext cx="5081232" cy="3931920"/>
          </a:xfrm>
        </p:spPr>
        <p:txBody>
          <a:bodyPr>
            <a:normAutofit/>
          </a:bodyPr>
          <a:lstStyle/>
          <a:p>
            <a:r>
              <a:rPr lang="en-US" sz="1800">
                <a:solidFill>
                  <a:srgbClr val="FFFFFF"/>
                </a:solidFill>
              </a:rPr>
              <a:t>Creating a codespace</a:t>
            </a:r>
          </a:p>
          <a:p>
            <a:r>
              <a:rPr lang="en-US" sz="1800">
                <a:solidFill>
                  <a:srgbClr val="FFFFFF"/>
                </a:solidFill>
              </a:rPr>
              <a:t>Git changes and workflow tooling</a:t>
            </a:r>
          </a:p>
          <a:p>
            <a:r>
              <a:rPr lang="en-US" sz="1800">
                <a:solidFill>
                  <a:srgbClr val="FFFFFF"/>
                </a:solidFill>
              </a:rPr>
              <a:t>Code navigation</a:t>
            </a:r>
          </a:p>
          <a:p>
            <a:r>
              <a:rPr lang="en-US" sz="1800">
                <a:solidFill>
                  <a:srgbClr val="FFFFFF"/>
                </a:solidFill>
              </a:rPr>
              <a:t>Debugging within a codespace</a:t>
            </a:r>
          </a:p>
          <a:p>
            <a:r>
              <a:rPr lang="en-US" sz="1800">
                <a:solidFill>
                  <a:srgbClr val="FFFFFF"/>
                </a:solidFill>
              </a:rPr>
              <a:t>Collaboration tooling</a:t>
            </a:r>
          </a:p>
          <a:p>
            <a:r>
              <a:rPr lang="en-US" sz="1800">
                <a:solidFill>
                  <a:srgbClr val="FFFFFF"/>
                </a:solidFill>
              </a:rPr>
              <a:t>GitHub Actions</a:t>
            </a:r>
          </a:p>
        </p:txBody>
      </p:sp>
      <p:pic>
        <p:nvPicPr>
          <p:cNvPr id="6" name="Graphic 5">
            <a:extLst>
              <a:ext uri="{FF2B5EF4-FFF2-40B4-BE49-F238E27FC236}">
                <a16:creationId xmlns:a16="http://schemas.microsoft.com/office/drawing/2014/main" id="{05B2A98D-4AEF-429B-8DAB-60C6D82E8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017" y="1053347"/>
            <a:ext cx="4007904" cy="4751305"/>
          </a:xfrm>
          <a:prstGeom prst="rect">
            <a:avLst/>
          </a:prstGeom>
        </p:spPr>
      </p:pic>
    </p:spTree>
    <p:extLst>
      <p:ext uri="{BB962C8B-B14F-4D97-AF65-F5344CB8AC3E}">
        <p14:creationId xmlns:p14="http://schemas.microsoft.com/office/powerpoint/2010/main" val="2245910456"/>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xtay xmlns="dccdac1e-7aec-4561-b52c-107c2ef6d6e3" xsi:nil="true"/>
    <_ip_UnifiedCompliancePolicyProperties xmlns="http://schemas.microsoft.com/sharepoint/v3" xsi:nil="true"/>
    <PublishingExpirationDate xmlns="http://schemas.microsoft.com/sharepoint/v3" xsi:nil="true"/>
    <MediaServiceKeyPoints xmlns="dccdac1e-7aec-4561-b52c-107c2ef6d6e3" xsi:nil="true"/>
    <PublishingStartDate xmlns="http://schemas.microsoft.com/sharepoint/v3" xsi:nil="true"/>
    <Reviewers xmlns="dccdac1e-7aec-4561-b52c-107c2ef6d6e3">
      <UserInfo>
        <DisplayName/>
        <AccountId xsi:nil="true"/>
        <AccountType/>
      </UserInfo>
    </Review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230BA74600D74581284DC0FC641F9A" ma:contentTypeVersion="19" ma:contentTypeDescription="Create a new document." ma:contentTypeScope="" ma:versionID="7e8e0a53f3dfbf9020b815da6cf0b338">
  <xsd:schema xmlns:xsd="http://www.w3.org/2001/XMLSchema" xmlns:xs="http://www.w3.org/2001/XMLSchema" xmlns:p="http://schemas.microsoft.com/office/2006/metadata/properties" xmlns:ns1="http://schemas.microsoft.com/sharepoint/v3" xmlns:ns2="df9f912f-0b96-4e6f-930f-aee67735a46a" xmlns:ns3="dccdac1e-7aec-4561-b52c-107c2ef6d6e3" targetNamespace="http://schemas.microsoft.com/office/2006/metadata/properties" ma:root="true" ma:fieldsID="fe1631aebb370f701e97c2561f7bff50" ns1:_="" ns2:_="" ns3:_="">
    <xsd:import namespace="http://schemas.microsoft.com/sharepoint/v3"/>
    <xsd:import namespace="df9f912f-0b96-4e6f-930f-aee67735a46a"/>
    <xsd:import namespace="dccdac1e-7aec-4561-b52c-107c2ef6d6e3"/>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3:Reviewers" minOccurs="0"/>
                <xsd:element ref="ns3:xtay"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9f912f-0b96-4e6f-930f-aee67735a4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cdac1e-7aec-4561-b52c-107c2ef6d6e3" elementFormDefault="qualified">
    <xsd:import namespace="http://schemas.microsoft.com/office/2006/documentManagement/types"/>
    <xsd:import namespace="http://schemas.microsoft.com/office/infopath/2007/PartnerControls"/>
    <xsd:element name="Reviewers" ma:index="13" nillable="true" ma:displayName="Owners" ma:list="UserInfo" ma:SharePointGroup="0" ma:internalName="Reviewers"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xtay" ma:index="14" nillable="true" ma:displayName="Owning Team" ma:internalName="xtay">
      <xsd:simpleType>
        <xsd:restriction base="dms:Text"/>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MediaServiceAutoTags" ma:index="26" nillable="true" ma:displayName="Tags" ma:internalName="MediaServiceAutoTags" ma:readOnly="true">
      <xsd:simpleType>
        <xsd:restriction base="dms:Text"/>
      </xsd:simpleType>
    </xsd:element>
    <xsd:element name="MediaServiceOCR" ma:index="2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866E56-BFC6-434A-B37A-289987664A34}">
  <ds:schemaRefs>
    <ds:schemaRef ds:uri="http://schemas.microsoft.com/sharepoint/v3/contenttype/forms"/>
  </ds:schemaRefs>
</ds:datastoreItem>
</file>

<file path=customXml/itemProps2.xml><?xml version="1.0" encoding="utf-8"?>
<ds:datastoreItem xmlns:ds="http://schemas.openxmlformats.org/officeDocument/2006/customXml" ds:itemID="{BD69F0B2-DE1E-4A33-B52A-12F10B9E49C9}">
  <ds:schemaRefs>
    <ds:schemaRef ds:uri="dccdac1e-7aec-4561-b52c-107c2ef6d6e3"/>
    <ds:schemaRef ds:uri="df9f912f-0b96-4e6f-930f-aee67735a4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C3F793F-1A34-44D0-A929-418337A2B837}">
  <ds:schemaRefs>
    <ds:schemaRef ds:uri="dccdac1e-7aec-4561-b52c-107c2ef6d6e3"/>
    <ds:schemaRef ds:uri="df9f912f-0b96-4e6f-930f-aee67735a4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2</Notes>
  <HiddenSlides>3</HiddenSlide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1_Office Theme</vt:lpstr>
      <vt:lpstr>3_Office Theme</vt:lpstr>
      <vt:lpstr>2_Office Theme</vt:lpstr>
      <vt:lpstr>GitHub + Visual Studio ❤ .NET</vt:lpstr>
      <vt:lpstr>Agenda </vt:lpstr>
      <vt:lpstr>PowerPoint Presentation</vt:lpstr>
      <vt:lpstr>What are GitHub Codespaces?</vt:lpstr>
      <vt:lpstr>GitHub Codespaces</vt:lpstr>
      <vt:lpstr>What to expect with my codespace</vt:lpstr>
      <vt:lpstr>Demo</vt:lpstr>
      <vt:lpstr>Code Sample</vt:lpstr>
      <vt:lpstr>What we covered</vt:lpstr>
      <vt:lpstr>Why use GitHub Codespaces?</vt:lpstr>
      <vt:lpstr>Customizing a Codespaces</vt:lpstr>
      <vt:lpstr>Goal:  Get you to be productive asap</vt:lpstr>
      <vt:lpstr>Defining your dev environment</vt:lpstr>
      <vt:lpstr>Visual Studio in a codespace</vt:lpstr>
      <vt:lpstr>Types of Customizations</vt:lpstr>
      <vt:lpstr>Introducing devinit</vt:lpstr>
      <vt:lpstr>What is it?</vt:lpstr>
      <vt:lpstr>Devinit Architecture</vt:lpstr>
      <vt:lpstr>A devinit tool</vt:lpstr>
      <vt:lpstr>How do you use it?</vt:lpstr>
      <vt:lpstr>Demo</vt:lpstr>
      <vt:lpstr>Config file: devinit.json</vt:lpstr>
      <vt:lpstr>Example: eShopOnWeb https://github.com/dotnet-architecture/eShopOnWeb</vt:lpstr>
      <vt:lpstr>Recap</vt:lpstr>
      <vt:lpstr>Call to Action</vt:lpstr>
      <vt:lpstr>Sign up for GitHub Codespaces with Visual Studio</vt:lpstr>
      <vt:lpstr>Visual Studio 2019 16.8 GA and 16.9 Preview</vt:lpstr>
      <vt:lpstr>Questions?</vt:lpstr>
      <vt:lpstr>Backup</vt:lpstr>
      <vt:lpstr>Single column of content</vt:lpstr>
      <vt:lpstr>Why use GitHub Codespaces?</vt:lpstr>
      <vt:lpstr>GitHub Codespace for Visual Studio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column of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 Visual Studio ❤ .NET</dc:title>
  <dc:creator>Vix Rian</dc:creator>
  <cp:revision>3</cp:revision>
  <dcterms:created xsi:type="dcterms:W3CDTF">2020-11-11T01:22:43Z</dcterms:created>
  <dcterms:modified xsi:type="dcterms:W3CDTF">2020-11-11T07:12:52Z</dcterms:modified>
</cp:coreProperties>
</file>